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6"/>
  </p:notesMasterIdLst>
  <p:sldIdLst>
    <p:sldId id="257" r:id="rId4"/>
    <p:sldId id="275" r:id="rId5"/>
    <p:sldId id="302" r:id="rId6"/>
    <p:sldId id="305" r:id="rId7"/>
    <p:sldId id="279" r:id="rId8"/>
    <p:sldId id="308" r:id="rId9"/>
    <p:sldId id="309" r:id="rId10"/>
    <p:sldId id="290" r:id="rId11"/>
    <p:sldId id="269" r:id="rId12"/>
    <p:sldId id="291" r:id="rId13"/>
    <p:sldId id="288" r:id="rId14"/>
    <p:sldId id="261" r:id="rId15"/>
    <p:sldId id="304" r:id="rId16"/>
    <p:sldId id="289" r:id="rId17"/>
    <p:sldId id="310" r:id="rId18"/>
    <p:sldId id="282" r:id="rId19"/>
    <p:sldId id="307" r:id="rId20"/>
    <p:sldId id="293" r:id="rId21"/>
    <p:sldId id="268" r:id="rId22"/>
    <p:sldId id="284" r:id="rId23"/>
    <p:sldId id="295"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p:scale>
          <a:sx n="80" d="100"/>
          <a:sy n="80" d="100"/>
        </p:scale>
        <p:origin x="22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30FFE1-E65E-4802-8F86-D8C4C6DFC0B6}" type="datetimeFigureOut">
              <a:rPr lang="en-GB" smtClean="0"/>
              <a:t>10/09/2024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7106D-5373-43DC-83A1-66B456E5FC10}" type="slidenum">
              <a:rPr lang="en-GB" smtClean="0"/>
              <a:t>‹#›</a:t>
            </a:fld>
            <a:endParaRPr lang="en-GB"/>
          </a:p>
        </p:txBody>
      </p:sp>
    </p:spTree>
    <p:extLst>
      <p:ext uri="{BB962C8B-B14F-4D97-AF65-F5344CB8AC3E}">
        <p14:creationId xmlns:p14="http://schemas.microsoft.com/office/powerpoint/2010/main" val="172614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EFED9531-9EAA-491C-3902-0CD5533162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28E16FAC-486E-29F7-2C56-5E0583139A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6148" name="Slide Number Placeholder 3">
            <a:extLst>
              <a:ext uri="{FF2B5EF4-FFF2-40B4-BE49-F238E27FC236}">
                <a16:creationId xmlns:a16="http://schemas.microsoft.com/office/drawing/2014/main" id="{23516865-17A7-53C5-6796-708DA4BE97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48AC84-14EF-4227-AC66-2DCDC189FBD1}" type="slidenum">
              <a:rPr lang="en-GB" altLang="en-US" smtClean="0"/>
              <a:pPr/>
              <a:t>2</a:t>
            </a:fld>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1E46B189-AF7D-C606-25CC-FC4166EF1A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5EB12E5A-7A1D-6BB7-0413-89BB426B4DCA}"/>
              </a:ext>
            </a:extLst>
          </p:cNvPr>
          <p:cNvSpPr>
            <a:spLocks noGrp="1" noChangeArrowheads="1"/>
          </p:cNvSpPr>
          <p:nvPr>
            <p:ph type="body" idx="1"/>
          </p:nvPr>
        </p:nvSpPr>
        <p:spPr bwMode="auto">
          <a:xfrm>
            <a:off x="158750" y="4714875"/>
            <a:ext cx="6480175" cy="4467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
        <p:nvSpPr>
          <p:cNvPr id="9220" name="Slide Number Placeholder 3">
            <a:extLst>
              <a:ext uri="{FF2B5EF4-FFF2-40B4-BE49-F238E27FC236}">
                <a16:creationId xmlns:a16="http://schemas.microsoft.com/office/drawing/2014/main" id="{05885E0B-1D7B-8066-0AEB-1BC82EB2711C}"/>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D4E17F-09BC-46A9-85F1-EB7E252C3EDD}" type="slidenum">
              <a:rPr lang="en-GB" altLang="en-US" smtClean="0"/>
              <a:pPr/>
              <a:t>8</a:t>
            </a:fld>
            <a:endParaRPr lang="en-GB"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E51F11DC-E101-4440-98C3-EAD86768D4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D2242CB6-20EC-EA6B-5D9C-590DF790896E}"/>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19460" name="Slide Number Placeholder 3">
            <a:extLst>
              <a:ext uri="{FF2B5EF4-FFF2-40B4-BE49-F238E27FC236}">
                <a16:creationId xmlns:a16="http://schemas.microsoft.com/office/drawing/2014/main" id="{99E94FC6-0F81-5AF3-CADA-6D5931F30082}"/>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3C2BB8-4DCD-4292-9655-C52BEAFF16AD}" type="slidenum">
              <a:rPr lang="en-GB" altLang="en-US" smtClean="0"/>
              <a:pPr/>
              <a:t>12</a:t>
            </a:fld>
            <a:endParaRPr lang="en-GB"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94878884-C96C-C46D-6C93-9513A62DE6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E1517946-FC11-D2D8-5395-32DA77346A92}"/>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lnSpc>
                <a:spcPct val="90000"/>
              </a:lnSpc>
              <a:spcBef>
                <a:spcPct val="0"/>
              </a:spcBef>
            </a:pPr>
            <a:endParaRPr lang="en-GB" altLang="en-US">
              <a:latin typeface="Arial" panose="020B0604020202020204" pitchFamily="34" charset="0"/>
            </a:endParaRPr>
          </a:p>
          <a:p>
            <a:pPr eaLnBrk="1" hangingPunct="1">
              <a:lnSpc>
                <a:spcPct val="90000"/>
              </a:lnSpc>
              <a:spcBef>
                <a:spcPct val="0"/>
              </a:spcBef>
            </a:pPr>
            <a:endParaRPr lang="en-GB" altLang="en-US">
              <a:latin typeface="Arial" panose="020B0604020202020204" pitchFamily="34" charset="0"/>
            </a:endParaRPr>
          </a:p>
        </p:txBody>
      </p:sp>
      <p:sp>
        <p:nvSpPr>
          <p:cNvPr id="23556" name="Slide Number Placeholder 3">
            <a:extLst>
              <a:ext uri="{FF2B5EF4-FFF2-40B4-BE49-F238E27FC236}">
                <a16:creationId xmlns:a16="http://schemas.microsoft.com/office/drawing/2014/main" id="{71C1F7D0-B4CB-F958-E8CB-A976F1F81204}"/>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904594-CB17-4359-9500-FA6729EA92E6}" type="slidenum">
              <a:rPr lang="en-GB" altLang="en-US" smtClean="0"/>
              <a:pPr/>
              <a:t>14</a:t>
            </a:fld>
            <a:endParaRPr lang="en-GB"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F1E161A-FC01-9B6F-2C3E-33244BF0D0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31DB9D75-A653-7767-377B-AD6D767F9B3E}"/>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GB" altLang="en-US">
              <a:latin typeface="Arial" panose="020B0604020202020204" pitchFamily="34" charset="0"/>
            </a:endParaRPr>
          </a:p>
        </p:txBody>
      </p:sp>
      <p:sp>
        <p:nvSpPr>
          <p:cNvPr id="13316" name="Slide Number Placeholder 3">
            <a:extLst>
              <a:ext uri="{FF2B5EF4-FFF2-40B4-BE49-F238E27FC236}">
                <a16:creationId xmlns:a16="http://schemas.microsoft.com/office/drawing/2014/main" id="{FA328AC1-02F6-8250-1537-CFC35E34D18B}"/>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935FB5-81A8-433C-B2CE-849AC5EA2627}" type="slidenum">
              <a:rPr lang="en-GB" altLang="en-US" smtClean="0"/>
              <a:pPr/>
              <a:t>18</a:t>
            </a:fld>
            <a:endParaRPr lang="en-GB"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FACC1350-FBD1-FA95-C7B8-E0013F2D88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a:extLst>
              <a:ext uri="{FF2B5EF4-FFF2-40B4-BE49-F238E27FC236}">
                <a16:creationId xmlns:a16="http://schemas.microsoft.com/office/drawing/2014/main" id="{767C19D5-A86D-4D88-A2E0-A0593BAC2CCD}"/>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32772" name="Slide Number Placeholder 3">
            <a:extLst>
              <a:ext uri="{FF2B5EF4-FFF2-40B4-BE49-F238E27FC236}">
                <a16:creationId xmlns:a16="http://schemas.microsoft.com/office/drawing/2014/main" id="{92941874-D217-781A-DFE9-1FA0D742E65F}"/>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16805D-B085-456C-80D6-701C6DCC7113}" type="slidenum">
              <a:rPr lang="en-GB" altLang="en-US" smtClean="0"/>
              <a:pPr/>
              <a:t>19</a:t>
            </a:fld>
            <a:endParaRPr lang="en-GB"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159BB4EA-D92B-C8E7-F0A1-4F2064D22F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CD64DFC3-9688-A692-C73D-14E766A69723}"/>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endParaRPr>
          </a:p>
        </p:txBody>
      </p:sp>
      <p:sp>
        <p:nvSpPr>
          <p:cNvPr id="35844" name="Slide Number Placeholder 3">
            <a:extLst>
              <a:ext uri="{FF2B5EF4-FFF2-40B4-BE49-F238E27FC236}">
                <a16:creationId xmlns:a16="http://schemas.microsoft.com/office/drawing/2014/main" id="{5C747223-69F0-15C9-D4E4-C921C95E4974}"/>
              </a:ext>
            </a:extLst>
          </p:cNvPr>
          <p:cNvSpPr>
            <a:spLocks noGrp="1"/>
          </p:cNvSpPr>
          <p:nvPr>
            <p:ph type="sldNum" sz="quarter" idx="5"/>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9441F7-2BB4-443A-BB15-510385F24768}" type="slidenum">
              <a:rPr lang="en-GB" altLang="en-US" smtClean="0"/>
              <a:pPr/>
              <a:t>21</a:t>
            </a:fld>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5835AD4-189C-4A92-9031-73ED431FDDD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423119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835AD4-189C-4A92-9031-73ED431FDDD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2227995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835AD4-189C-4A92-9031-73ED431FDDD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597434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5835AD4-189C-4A92-9031-73ED431FDDD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1286076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835AD4-189C-4A92-9031-73ED431FDDD9}" type="datetimeFigureOut">
              <a:rPr lang="en-GB" smtClean="0"/>
              <a:t>10/09/2024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289846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5835AD4-189C-4A92-9031-73ED431FDDD9}"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21216987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5835AD4-189C-4A92-9031-73ED431FDDD9}" type="datetimeFigureOut">
              <a:rPr lang="en-GB" smtClean="0"/>
              <a:t>10/09/2024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462918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5835AD4-189C-4A92-9031-73ED431FDDD9}" type="datetimeFigureOut">
              <a:rPr lang="en-GB" smtClean="0"/>
              <a:t>10/09/2024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608349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835AD4-189C-4A92-9031-73ED431FDDD9}" type="datetimeFigureOut">
              <a:rPr lang="en-GB" smtClean="0"/>
              <a:t>10/09/2024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350508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835AD4-189C-4A92-9031-73ED431FDDD9}"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2008252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835AD4-189C-4A92-9031-73ED431FDDD9}" type="datetimeFigureOut">
              <a:rPr lang="en-GB" smtClean="0"/>
              <a:t>10/09/2024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EEA88A1-B997-447E-BE8B-D51CC313EA70}" type="slidenum">
              <a:rPr lang="en-GB" smtClean="0"/>
              <a:t>‹#›</a:t>
            </a:fld>
            <a:endParaRPr lang="en-GB"/>
          </a:p>
        </p:txBody>
      </p:sp>
    </p:spTree>
    <p:extLst>
      <p:ext uri="{BB962C8B-B14F-4D97-AF65-F5344CB8AC3E}">
        <p14:creationId xmlns:p14="http://schemas.microsoft.com/office/powerpoint/2010/main" val="1637435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00B050"/>
            </a:gs>
            <a:gs pos="100000">
              <a:srgbClr val="00B05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35AD4-189C-4A92-9031-73ED431FDDD9}" type="datetimeFigureOut">
              <a:rPr lang="en-GB" smtClean="0"/>
              <a:t>10/09/2024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A88A1-B997-447E-BE8B-D51CC313EA70}" type="slidenum">
              <a:rPr lang="en-GB" smtClean="0"/>
              <a:t>‹#›</a:t>
            </a:fld>
            <a:endParaRPr lang="en-GB"/>
          </a:p>
        </p:txBody>
      </p:sp>
    </p:spTree>
    <p:extLst>
      <p:ext uri="{BB962C8B-B14F-4D97-AF65-F5344CB8AC3E}">
        <p14:creationId xmlns:p14="http://schemas.microsoft.com/office/powerpoint/2010/main" val="13035609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wmf"/><Relationship Id="rId5" Type="http://schemas.openxmlformats.org/officeDocument/2006/relationships/image" Target="../media/image33.jpeg"/><Relationship Id="rId4" Type="http://schemas.openxmlformats.org/officeDocument/2006/relationships/image" Target="../media/image32.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wmf"/><Relationship Id="rId7"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wmf"/></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hyperlink" Target="http://www.st-andrews.lincs.sch.uk/" TargetMode="External"/><Relationship Id="rId2" Type="http://schemas.openxmlformats.org/officeDocument/2006/relationships/hyperlink" Target="mailto:enquiries@st-andrews.lincs.sch.u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wisepay.co.uk/education/lincolnshire/StAndrewsC.EPrimarySchool/wisepay.ht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www.google.co.uk/url?sa=i&amp;rct=j&amp;q=&amp;esrc=s&amp;source=images&amp;cd=&amp;cad=rja&amp;uact=8&amp;ved=0ahUKEwj_1aPoh9LUAhUGWRoKHYwnCTkQjRwIBw&amp;url=http://utbblogs.com/eol-whatsapp-blackberry10/&amp;psig=AFQjCNHmBU3Ix6Wn09A82p-HMsuYx1e2-A&amp;ust=1498241804445262" TargetMode="External"/><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circle-time.co.uk/img/products/standard/515.jp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nhs.co.uk/conditions/food-allerg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wmf"/><Relationship Id="rId4" Type="http://schemas.openxmlformats.org/officeDocument/2006/relationships/image" Target="../media/image22.wmf"/></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60BBEAF6-4E3C-70B9-D74C-2F51A07F37C8}"/>
              </a:ext>
            </a:extLst>
          </p:cNvPr>
          <p:cNvSpPr>
            <a:spLocks noGrp="1" noChangeArrowheads="1"/>
          </p:cNvSpPr>
          <p:nvPr>
            <p:ph type="title"/>
          </p:nvPr>
        </p:nvSpPr>
        <p:spPr/>
        <p:txBody>
          <a:bodyPr>
            <a:normAutofit fontScale="90000"/>
          </a:bodyPr>
          <a:lstStyle/>
          <a:p>
            <a:pPr eaLnBrk="1" hangingPunct="1"/>
            <a:r>
              <a:rPr lang="en-GB" altLang="en-US" u="sng">
                <a:solidFill>
                  <a:srgbClr val="FFFF00"/>
                </a:solidFill>
              </a:rPr>
              <a:t>St Andrew’s Primary School</a:t>
            </a:r>
            <a:br>
              <a:rPr lang="en-GB" altLang="en-US" u="sng">
                <a:solidFill>
                  <a:srgbClr val="FFFF00"/>
                </a:solidFill>
              </a:rPr>
            </a:br>
            <a:r>
              <a:rPr lang="en-GB" altLang="en-US" sz="3600" u="sng">
                <a:solidFill>
                  <a:srgbClr val="FFFF00"/>
                </a:solidFill>
              </a:rPr>
              <a:t>Welcome to Y4 Meet &amp; Greet</a:t>
            </a:r>
          </a:p>
        </p:txBody>
      </p:sp>
      <p:pic>
        <p:nvPicPr>
          <p:cNvPr id="3" name="Content Placeholder 2">
            <a:extLst>
              <a:ext uri="{FF2B5EF4-FFF2-40B4-BE49-F238E27FC236}">
                <a16:creationId xmlns:a16="http://schemas.microsoft.com/office/drawing/2014/main" id="{5F89288E-753C-F743-4ADB-64D5B2B63A37}"/>
              </a:ext>
            </a:extLst>
          </p:cNvPr>
          <p:cNvPicPr>
            <a:picLocks noGrp="1" noChangeAspect="1"/>
          </p:cNvPicPr>
          <p:nvPr>
            <p:ph idx="1"/>
          </p:nvPr>
        </p:nvPicPr>
        <p:blipFill>
          <a:blip r:embed="rId2"/>
          <a:srcRect/>
          <a:stretch>
            <a:fillRect/>
          </a:stretch>
        </p:blipFill>
        <p:spPr>
          <a:xfrm>
            <a:off x="4460875" y="1989139"/>
            <a:ext cx="3270250" cy="3284537"/>
          </a:xfrm>
          <a:ln w="38100">
            <a:solidFill>
              <a:schemeClr val="tx1"/>
            </a:solidFill>
            <a:miter lim="800000"/>
            <a:headEnd/>
            <a:tailEnd/>
          </a:ln>
          <a:effectLst>
            <a:outerShdw blurRad="292100" dist="139700" dir="2700000" algn="tl" rotWithShape="0">
              <a:srgbClr val="333333">
                <a:alpha val="64999"/>
              </a:srgbClr>
            </a:outerShdw>
          </a:effectLst>
        </p:spPr>
      </p:pic>
      <p:pic>
        <p:nvPicPr>
          <p:cNvPr id="4" name="Picture 3">
            <a:extLst>
              <a:ext uri="{FF2B5EF4-FFF2-40B4-BE49-F238E27FC236}">
                <a16:creationId xmlns:a16="http://schemas.microsoft.com/office/drawing/2014/main" id="{A1F745AB-9E24-38C6-0E83-A0F626EA4A6E}"/>
              </a:ext>
            </a:extLst>
          </p:cNvPr>
          <p:cNvPicPr>
            <a:picLocks noChangeAspect="1"/>
          </p:cNvPicPr>
          <p:nvPr/>
        </p:nvPicPr>
        <p:blipFill>
          <a:blip r:embed="rId3"/>
          <a:srcRect/>
          <a:stretch>
            <a:fillRect/>
          </a:stretch>
        </p:blipFill>
        <p:spPr bwMode="auto">
          <a:xfrm>
            <a:off x="7967664" y="1773238"/>
            <a:ext cx="1944687" cy="1376362"/>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5" name="Picture 4">
            <a:extLst>
              <a:ext uri="{FF2B5EF4-FFF2-40B4-BE49-F238E27FC236}">
                <a16:creationId xmlns:a16="http://schemas.microsoft.com/office/drawing/2014/main" id="{2D055F38-F380-5332-FA40-3F84F8BCF9D7}"/>
              </a:ext>
            </a:extLst>
          </p:cNvPr>
          <p:cNvPicPr>
            <a:picLocks noChangeAspect="1"/>
          </p:cNvPicPr>
          <p:nvPr/>
        </p:nvPicPr>
        <p:blipFill>
          <a:blip r:embed="rId4"/>
          <a:srcRect/>
          <a:stretch>
            <a:fillRect/>
          </a:stretch>
        </p:blipFill>
        <p:spPr bwMode="auto">
          <a:xfrm>
            <a:off x="7967663" y="3429000"/>
            <a:ext cx="1947862" cy="129540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6" name="Picture 5">
            <a:extLst>
              <a:ext uri="{FF2B5EF4-FFF2-40B4-BE49-F238E27FC236}">
                <a16:creationId xmlns:a16="http://schemas.microsoft.com/office/drawing/2014/main" id="{8475A6DA-546A-2905-6F3E-C0C36BD373E8}"/>
              </a:ext>
            </a:extLst>
          </p:cNvPr>
          <p:cNvPicPr>
            <a:picLocks noChangeAspect="1"/>
          </p:cNvPicPr>
          <p:nvPr/>
        </p:nvPicPr>
        <p:blipFill>
          <a:blip r:embed="rId5"/>
          <a:srcRect/>
          <a:stretch>
            <a:fillRect/>
          </a:stretch>
        </p:blipFill>
        <p:spPr bwMode="auto">
          <a:xfrm>
            <a:off x="7967664" y="5005388"/>
            <a:ext cx="1944687" cy="1376362"/>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7" name="Picture 6">
            <a:extLst>
              <a:ext uri="{FF2B5EF4-FFF2-40B4-BE49-F238E27FC236}">
                <a16:creationId xmlns:a16="http://schemas.microsoft.com/office/drawing/2014/main" id="{CDD4D5CE-DDD1-336D-D7D4-B65D4E52B59C}"/>
              </a:ext>
            </a:extLst>
          </p:cNvPr>
          <p:cNvPicPr>
            <a:picLocks noChangeAspect="1"/>
          </p:cNvPicPr>
          <p:nvPr/>
        </p:nvPicPr>
        <p:blipFill>
          <a:blip r:embed="rId6"/>
          <a:srcRect/>
          <a:stretch>
            <a:fillRect/>
          </a:stretch>
        </p:blipFill>
        <p:spPr bwMode="auto">
          <a:xfrm>
            <a:off x="1981200" y="1773238"/>
            <a:ext cx="1944688" cy="1376362"/>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8" name="Picture 7">
            <a:extLst>
              <a:ext uri="{FF2B5EF4-FFF2-40B4-BE49-F238E27FC236}">
                <a16:creationId xmlns:a16="http://schemas.microsoft.com/office/drawing/2014/main" id="{661F42A4-E6B9-DF3C-FBC2-872DC98D8D16}"/>
              </a:ext>
            </a:extLst>
          </p:cNvPr>
          <p:cNvPicPr>
            <a:picLocks noChangeAspect="1"/>
          </p:cNvPicPr>
          <p:nvPr/>
        </p:nvPicPr>
        <p:blipFill>
          <a:blip r:embed="rId7"/>
          <a:srcRect/>
          <a:stretch>
            <a:fillRect/>
          </a:stretch>
        </p:blipFill>
        <p:spPr bwMode="auto">
          <a:xfrm>
            <a:off x="2063751" y="3429000"/>
            <a:ext cx="1730375" cy="1295400"/>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9" name="Picture 8">
            <a:extLst>
              <a:ext uri="{FF2B5EF4-FFF2-40B4-BE49-F238E27FC236}">
                <a16:creationId xmlns:a16="http://schemas.microsoft.com/office/drawing/2014/main" id="{9681BC62-64FC-620F-C61C-CEAEF9DD3EB5}"/>
              </a:ext>
            </a:extLst>
          </p:cNvPr>
          <p:cNvPicPr>
            <a:picLocks noChangeAspect="1"/>
          </p:cNvPicPr>
          <p:nvPr/>
        </p:nvPicPr>
        <p:blipFill>
          <a:blip r:embed="rId8"/>
          <a:srcRect/>
          <a:stretch>
            <a:fillRect/>
          </a:stretch>
        </p:blipFill>
        <p:spPr bwMode="auto">
          <a:xfrm>
            <a:off x="4872039" y="5514975"/>
            <a:ext cx="2447925" cy="1068388"/>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pic>
        <p:nvPicPr>
          <p:cNvPr id="10" name="Picture 9">
            <a:extLst>
              <a:ext uri="{FF2B5EF4-FFF2-40B4-BE49-F238E27FC236}">
                <a16:creationId xmlns:a16="http://schemas.microsoft.com/office/drawing/2014/main" id="{6A25AF49-9C81-6457-BF1F-5313CF3FD7A5}"/>
              </a:ext>
            </a:extLst>
          </p:cNvPr>
          <p:cNvPicPr>
            <a:picLocks noChangeAspect="1"/>
          </p:cNvPicPr>
          <p:nvPr/>
        </p:nvPicPr>
        <p:blipFill>
          <a:blip r:embed="rId9"/>
          <a:srcRect/>
          <a:stretch>
            <a:fillRect/>
          </a:stretch>
        </p:blipFill>
        <p:spPr bwMode="auto">
          <a:xfrm>
            <a:off x="1976438" y="5005389"/>
            <a:ext cx="1943100" cy="1455737"/>
          </a:xfrm>
          <a:prstGeom prst="rect">
            <a:avLst/>
          </a:prstGeom>
          <a:noFill/>
          <a:ln w="28575">
            <a:solidFill>
              <a:schemeClr val="tx1"/>
            </a:solidFill>
            <a:miter lim="800000"/>
            <a:headEnd/>
            <a:tailEnd/>
          </a:ln>
          <a:effectLst>
            <a:outerShdw blurRad="292100" dist="139700" dir="2700000" algn="tl" rotWithShape="0">
              <a:srgbClr val="333333">
                <a:alpha val="64999"/>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C70FEA-48C3-4209-4CA5-F8CBC7370EB9}"/>
              </a:ext>
            </a:extLst>
          </p:cNvPr>
          <p:cNvSpPr/>
          <p:nvPr/>
        </p:nvSpPr>
        <p:spPr>
          <a:xfrm>
            <a:off x="1903414" y="2781300"/>
            <a:ext cx="8353425" cy="3693319"/>
          </a:xfrm>
          <a:prstGeom prst="rect">
            <a:avLst/>
          </a:prstGeom>
        </p:spPr>
        <p:txBody>
          <a:bodyPr>
            <a:spAutoFit/>
          </a:bodyPr>
          <a:lstStyle/>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Shirts should be tucked in.</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PE Kit – should be worn to school on P.E days. This should consist of a house PE shirt and plain dark loose/soccer shorts. Not cycling shorts.</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Trainers to be worn for outdoor P.E.  Appropriate outdoor P.E. kit consists of school </a:t>
            </a:r>
          </a:p>
          <a:p>
            <a:pPr eaLnBrk="1" hangingPunct="1">
              <a:defRPr/>
            </a:pPr>
            <a:r>
              <a:rPr lang="en-GB" dirty="0">
                <a:solidFill>
                  <a:schemeClr val="bg1"/>
                </a:solidFill>
                <a:latin typeface="Sassoon Penpals Joined" pitchFamily="50" charset="0"/>
                <a:cs typeface="Arial" charset="0"/>
              </a:rPr>
              <a:t>      t-shirt, a school hoodie or school jumper and tracksuit bottoms for colder weather. </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Socks should be plain (white, black or grey).</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Appropriate footwear must be worn. </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No nail varnish and only appropriate earrings – studs.</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Children with long hair should have it tied back throughout the school day with a suitable plain hair band or bobble. We would ask for no novelty hair bands or ribbons please.</a:t>
            </a:r>
          </a:p>
          <a:p>
            <a:pPr marL="285750" indent="-285750">
              <a:buFont typeface="Arial" panose="020B0604020202020204" pitchFamily="34" charset="0"/>
              <a:buChar char="•"/>
              <a:defRPr/>
            </a:pPr>
            <a:r>
              <a:rPr lang="en-GB" dirty="0">
                <a:solidFill>
                  <a:schemeClr val="bg1"/>
                </a:solidFill>
                <a:latin typeface="Sassoon Penpals Joined" pitchFamily="50" charset="0"/>
                <a:cs typeface="Arial" charset="0"/>
              </a:rPr>
              <a:t>Hair should be an appropriate and acceptable style for school.  </a:t>
            </a:r>
          </a:p>
          <a:p>
            <a:pPr marL="285750" indent="-285750">
              <a:buFont typeface="Arial" panose="020B0604020202020204" pitchFamily="34" charset="0"/>
              <a:buChar char="•"/>
              <a:defRPr/>
            </a:pPr>
            <a:endParaRPr lang="en-GB" dirty="0">
              <a:solidFill>
                <a:schemeClr val="accent1"/>
              </a:solidFill>
              <a:latin typeface="Sassoon Penpals Joined" pitchFamily="50" charset="0"/>
              <a:cs typeface="Arial" charset="0"/>
            </a:endParaRPr>
          </a:p>
        </p:txBody>
      </p:sp>
      <p:pic>
        <p:nvPicPr>
          <p:cNvPr id="11267" name="Picture 2">
            <a:extLst>
              <a:ext uri="{FF2B5EF4-FFF2-40B4-BE49-F238E27FC236}">
                <a16:creationId xmlns:a16="http://schemas.microsoft.com/office/drawing/2014/main" id="{1D45D5EF-F496-03B1-631D-4B98AF9BADF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3188" y="511761"/>
            <a:ext cx="2809875" cy="210661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268" name="Picture 2" descr="C:\Users\stdh024\AppData\Local\Microsoft\Windows\Temporary Internet Files\Content.Outlook\OT5CAUEX\DSCF0929.JPG">
            <a:extLst>
              <a:ext uri="{FF2B5EF4-FFF2-40B4-BE49-F238E27FC236}">
                <a16:creationId xmlns:a16="http://schemas.microsoft.com/office/drawing/2014/main" id="{9D9610FD-D08E-6B4B-F4BA-74580B156A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65577" y="520199"/>
            <a:ext cx="1636712" cy="217963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9" name="Rectangle 2">
            <a:extLst>
              <a:ext uri="{FF2B5EF4-FFF2-40B4-BE49-F238E27FC236}">
                <a16:creationId xmlns:a16="http://schemas.microsoft.com/office/drawing/2014/main" id="{30EF5EEC-8B0F-4115-E2C4-6A7BF84704C6}"/>
              </a:ext>
            </a:extLst>
          </p:cNvPr>
          <p:cNvSpPr txBox="1">
            <a:spLocks noChangeArrowheads="1"/>
          </p:cNvSpPr>
          <p:nvPr/>
        </p:nvSpPr>
        <p:spPr bwMode="auto">
          <a:xfrm>
            <a:off x="1992313" y="11588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4100" b="1" u="sng">
                <a:solidFill>
                  <a:srgbClr val="FFFF00"/>
                </a:solidFill>
              </a:rPr>
              <a:t>Uniform</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89AD49CF-1AE1-A262-57E1-28EA02A0C8FC}"/>
              </a:ext>
            </a:extLst>
          </p:cNvPr>
          <p:cNvSpPr>
            <a:spLocks noGrp="1" noChangeArrowheads="1"/>
          </p:cNvSpPr>
          <p:nvPr>
            <p:ph type="title"/>
          </p:nvPr>
        </p:nvSpPr>
        <p:spPr/>
        <p:txBody>
          <a:bodyPr/>
          <a:lstStyle/>
          <a:p>
            <a:r>
              <a:rPr lang="en-GB" altLang="en-US" b="1" u="sng">
                <a:solidFill>
                  <a:srgbClr val="FFFF00"/>
                </a:solidFill>
              </a:rPr>
              <a:t>Curriculum Newsletter</a:t>
            </a:r>
          </a:p>
        </p:txBody>
      </p:sp>
      <p:sp>
        <p:nvSpPr>
          <p:cNvPr id="16387" name="TextBox 6">
            <a:extLst>
              <a:ext uri="{FF2B5EF4-FFF2-40B4-BE49-F238E27FC236}">
                <a16:creationId xmlns:a16="http://schemas.microsoft.com/office/drawing/2014/main" id="{B138BA2A-7CEE-25C5-EDA6-A935D88B7C34}"/>
              </a:ext>
            </a:extLst>
          </p:cNvPr>
          <p:cNvSpPr txBox="1">
            <a:spLocks noChangeArrowheads="1"/>
          </p:cNvSpPr>
          <p:nvPr/>
        </p:nvSpPr>
        <p:spPr bwMode="auto">
          <a:xfrm>
            <a:off x="2063751" y="4365626"/>
            <a:ext cx="8353425"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700">
                <a:solidFill>
                  <a:schemeClr val="bg1"/>
                </a:solidFill>
              </a:rPr>
              <a:t>Our current curriculum newsletter is available to view on our webpage.  We are passionate about ensuring our children experience a broad and balanced curriculum to allow EVERY children to shine and succeed.  </a:t>
            </a:r>
          </a:p>
        </p:txBody>
      </p:sp>
      <p:pic>
        <p:nvPicPr>
          <p:cNvPr id="16388" name="Content Placeholder 3" descr="A picture containing text&#10;&#10;Description automatically generated">
            <a:extLst>
              <a:ext uri="{FF2B5EF4-FFF2-40B4-BE49-F238E27FC236}">
                <a16:creationId xmlns:a16="http://schemas.microsoft.com/office/drawing/2014/main" id="{55137BE5-48CC-ACE7-C946-AD38917382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6764" y="1403351"/>
            <a:ext cx="3038475" cy="289401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E66479CC-9306-DD0C-B6E2-7C620443819D}"/>
              </a:ext>
            </a:extLst>
          </p:cNvPr>
          <p:cNvSpPr>
            <a:spLocks noGrp="1" noChangeArrowheads="1"/>
          </p:cNvSpPr>
          <p:nvPr>
            <p:ph idx="1"/>
          </p:nvPr>
        </p:nvSpPr>
        <p:spPr>
          <a:xfrm>
            <a:off x="1703388" y="1268414"/>
            <a:ext cx="8558212" cy="4772025"/>
          </a:xfrm>
        </p:spPr>
        <p:txBody>
          <a:bodyPr>
            <a:normAutofit fontScale="70000" lnSpcReduction="20000"/>
          </a:bodyPr>
          <a:lstStyle/>
          <a:p>
            <a:pPr marL="365760" indent="-256032">
              <a:buFont typeface="Wingdings 3"/>
              <a:buChar char=""/>
              <a:defRPr/>
            </a:pPr>
            <a:r>
              <a:rPr lang="en-GB" dirty="0">
                <a:solidFill>
                  <a:schemeClr val="bg1"/>
                </a:solidFill>
                <a:latin typeface="Sassoon Penpals Joined" pitchFamily="50" charset="0"/>
              </a:rPr>
              <a:t>Independent – love and enjoyment of reading.</a:t>
            </a:r>
          </a:p>
          <a:p>
            <a:pPr marL="365760" indent="-256032">
              <a:buFont typeface="Wingdings 3"/>
              <a:buChar char=""/>
              <a:defRPr/>
            </a:pPr>
            <a:r>
              <a:rPr lang="en-GB" dirty="0">
                <a:solidFill>
                  <a:schemeClr val="bg1"/>
                </a:solidFill>
                <a:latin typeface="Sassoon Penpals Joined" pitchFamily="50" charset="0"/>
              </a:rPr>
              <a:t>Responsibility of children to try to read every night </a:t>
            </a:r>
          </a:p>
          <a:p>
            <a:pPr marL="109728" indent="0">
              <a:buNone/>
              <a:defRPr/>
            </a:pPr>
            <a:r>
              <a:rPr lang="en-GB" sz="1900" i="1" dirty="0">
                <a:solidFill>
                  <a:schemeClr val="bg1"/>
                </a:solidFill>
                <a:latin typeface="Sassoon Penpals Joined"/>
              </a:rPr>
              <a:t>       (</a:t>
            </a:r>
            <a:r>
              <a:rPr lang="en-US" altLang="en-US" sz="1900" i="1" dirty="0">
                <a:solidFill>
                  <a:schemeClr val="bg1"/>
                </a:solidFill>
                <a:latin typeface="Sassoon Penpals Joined"/>
              </a:rPr>
              <a:t>read regularly each week (10/15 mins each night).  </a:t>
            </a:r>
            <a:r>
              <a:rPr lang="en-GB" sz="1900" i="1" dirty="0">
                <a:solidFill>
                  <a:schemeClr val="bg1"/>
                </a:solidFill>
                <a:latin typeface="Sassoon Penpals Joined"/>
              </a:rPr>
              <a:t>  </a:t>
            </a:r>
          </a:p>
          <a:p>
            <a:pPr marL="365760" indent="-256032">
              <a:buFont typeface="Wingdings 3"/>
              <a:buChar char=""/>
              <a:defRPr/>
            </a:pPr>
            <a:r>
              <a:rPr lang="en-GB" dirty="0">
                <a:solidFill>
                  <a:schemeClr val="bg1"/>
                </a:solidFill>
                <a:latin typeface="Sassoon Penpals Joined" pitchFamily="50" charset="0"/>
              </a:rPr>
              <a:t>Expectation that children read at least three times</a:t>
            </a:r>
          </a:p>
          <a:p>
            <a:pPr marL="109728" indent="0">
              <a:buNone/>
              <a:defRPr/>
            </a:pPr>
            <a:r>
              <a:rPr lang="en-GB" sz="2400" dirty="0">
                <a:solidFill>
                  <a:schemeClr val="bg1"/>
                </a:solidFill>
                <a:latin typeface="Sassoon Penpals Joined" pitchFamily="50" charset="0"/>
              </a:rPr>
              <a:t>   *parents </a:t>
            </a:r>
            <a:r>
              <a:rPr lang="en-GB" sz="2400" b="1" u="sng" dirty="0">
                <a:solidFill>
                  <a:schemeClr val="bg1"/>
                </a:solidFill>
                <a:latin typeface="Sassoon Penpals Joined" pitchFamily="50" charset="0"/>
              </a:rPr>
              <a:t>can</a:t>
            </a:r>
            <a:r>
              <a:rPr lang="en-GB" sz="2400" dirty="0">
                <a:solidFill>
                  <a:schemeClr val="bg1"/>
                </a:solidFill>
                <a:latin typeface="Sassoon Penpals Joined" pitchFamily="50" charset="0"/>
              </a:rPr>
              <a:t> record and </a:t>
            </a:r>
            <a:r>
              <a:rPr lang="en-GB" sz="2400" b="1" dirty="0">
                <a:solidFill>
                  <a:schemeClr val="bg1"/>
                </a:solidFill>
                <a:latin typeface="Sassoon Penpals Joined" pitchFamily="50" charset="0"/>
              </a:rPr>
              <a:t>sign </a:t>
            </a:r>
            <a:r>
              <a:rPr lang="en-GB" sz="2400" dirty="0">
                <a:solidFill>
                  <a:schemeClr val="bg1"/>
                </a:solidFill>
                <a:latin typeface="Sassoon Penpals Joined" pitchFamily="50" charset="0"/>
              </a:rPr>
              <a:t>and brought in (teachers will look at these, read any parent comments but cannot respond via the book).  </a:t>
            </a:r>
          </a:p>
          <a:p>
            <a:pPr marL="365760" indent="-256032">
              <a:buFont typeface="Wingdings 3"/>
              <a:buChar char=""/>
              <a:defRPr/>
            </a:pPr>
            <a:r>
              <a:rPr lang="en-GB" dirty="0">
                <a:solidFill>
                  <a:schemeClr val="bg1"/>
                </a:solidFill>
                <a:latin typeface="Sassoon Penpals Joined" pitchFamily="50" charset="0"/>
              </a:rPr>
              <a:t>What can you do at home?</a:t>
            </a:r>
          </a:p>
          <a:p>
            <a:pPr marL="365760" indent="-256032">
              <a:buNone/>
              <a:defRPr/>
            </a:pPr>
            <a:r>
              <a:rPr lang="en-GB" dirty="0">
                <a:solidFill>
                  <a:schemeClr val="bg1"/>
                </a:solidFill>
                <a:latin typeface="Sassoon Penpals Joined" pitchFamily="50" charset="0"/>
              </a:rPr>
              <a:t>	*</a:t>
            </a:r>
            <a:r>
              <a:rPr lang="en-GB" sz="2400" dirty="0">
                <a:solidFill>
                  <a:schemeClr val="bg1"/>
                </a:solidFill>
                <a:latin typeface="Sassoon Penpals Joined" pitchFamily="50" charset="0"/>
              </a:rPr>
              <a:t>School reading books, magazines, newspapers.  Variety of genres. </a:t>
            </a:r>
          </a:p>
          <a:p>
            <a:pPr marL="365760" indent="-256032">
              <a:buFont typeface="Wingdings 3"/>
              <a:buChar char=""/>
              <a:defRPr/>
            </a:pPr>
            <a:r>
              <a:rPr lang="en-GB" dirty="0">
                <a:solidFill>
                  <a:schemeClr val="bg1"/>
                </a:solidFill>
                <a:latin typeface="Sassoon Penpals Joined" pitchFamily="50" charset="0"/>
              </a:rPr>
              <a:t>Reading at school (guided reading weekly).</a:t>
            </a:r>
          </a:p>
          <a:p>
            <a:pPr marL="365760" indent="-256032">
              <a:buFont typeface="Wingdings 3"/>
              <a:buChar char=""/>
              <a:defRPr/>
            </a:pPr>
            <a:r>
              <a:rPr lang="en-GB" dirty="0">
                <a:solidFill>
                  <a:schemeClr val="bg1"/>
                </a:solidFill>
                <a:latin typeface="Sassoon Penpals Joined" pitchFamily="50" charset="0"/>
              </a:rPr>
              <a:t>Responsibility of the children to change their own reading book. The opportunity to do this is given first thing each morning.</a:t>
            </a:r>
          </a:p>
          <a:p>
            <a:pPr marL="109728" indent="0">
              <a:buNone/>
              <a:defRPr/>
            </a:pPr>
            <a:endParaRPr lang="en-GB" dirty="0">
              <a:solidFill>
                <a:schemeClr val="accent1"/>
              </a:solidFill>
              <a:latin typeface="Sassoon Penpals Joined" pitchFamily="50" charset="0"/>
            </a:endParaRPr>
          </a:p>
          <a:p>
            <a:pPr marL="0" indent="0" algn="ctr">
              <a:buNone/>
              <a:defRPr/>
            </a:pPr>
            <a:r>
              <a:rPr lang="en-GB" sz="2900" i="1" dirty="0">
                <a:solidFill>
                  <a:srgbClr val="FFFF00"/>
                </a:solidFill>
                <a:latin typeface="Sassoon Penpals Joined" pitchFamily="50" charset="0"/>
              </a:rPr>
              <a:t>“Pupils should be taught to read fluently, understand extended prose, both fiction and non-fiction, and be encouraged to read for pleasure.  Schools should do everything to promote wider reading … [Pupils] should be reading widely and frequently, outside as well as in school, for pleasure and information.” </a:t>
            </a:r>
          </a:p>
          <a:p>
            <a:pPr marL="0" indent="0">
              <a:buNone/>
              <a:defRPr/>
            </a:pPr>
            <a:endParaRPr lang="en-GB" dirty="0"/>
          </a:p>
        </p:txBody>
      </p:sp>
      <p:sp>
        <p:nvSpPr>
          <p:cNvPr id="18435" name="Rectangle 2">
            <a:extLst>
              <a:ext uri="{FF2B5EF4-FFF2-40B4-BE49-F238E27FC236}">
                <a16:creationId xmlns:a16="http://schemas.microsoft.com/office/drawing/2014/main" id="{8CD8844B-DA27-279D-0B53-D0BCE095EABF}"/>
              </a:ext>
            </a:extLst>
          </p:cNvPr>
          <p:cNvSpPr>
            <a:spLocks noGrp="1" noChangeArrowheads="1"/>
          </p:cNvSpPr>
          <p:nvPr>
            <p:ph type="title"/>
          </p:nvPr>
        </p:nvSpPr>
        <p:spPr/>
        <p:txBody>
          <a:bodyPr/>
          <a:lstStyle/>
          <a:p>
            <a:pPr eaLnBrk="1" hangingPunct="1"/>
            <a:r>
              <a:rPr lang="en-GB" altLang="en-US" b="1" u="sng" dirty="0">
                <a:solidFill>
                  <a:srgbClr val="FFFF00"/>
                </a:solidFill>
              </a:rPr>
              <a:t>Reading</a:t>
            </a:r>
          </a:p>
        </p:txBody>
      </p:sp>
      <p:pic>
        <p:nvPicPr>
          <p:cNvPr id="18436" name="Picture 5" descr="j0199228">
            <a:extLst>
              <a:ext uri="{FF2B5EF4-FFF2-40B4-BE49-F238E27FC236}">
                <a16:creationId xmlns:a16="http://schemas.microsoft.com/office/drawing/2014/main" id="{CF9CD17A-CDA7-A003-89A7-B7426538C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9" y="115889"/>
            <a:ext cx="1444625" cy="112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descr="C:\Users\stmc900\AppData\Local\Microsoft\Windows\Temporary Internet Files\Content.IE5\YVH9GYM7\MC900442030[1].wmf">
            <a:extLst>
              <a:ext uri="{FF2B5EF4-FFF2-40B4-BE49-F238E27FC236}">
                <a16:creationId xmlns:a16="http://schemas.microsoft.com/office/drawing/2014/main" id="{330D9D33-0CF7-2333-89F9-0DD8E2D514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238" y="-12700"/>
            <a:ext cx="10795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8" descr="C:\Users\stmc900\AppData\Local\Microsoft\Windows\Temporary Internet Files\Content.IE5\ICW39RJX\MP900430644[1].jpg">
            <a:extLst>
              <a:ext uri="{FF2B5EF4-FFF2-40B4-BE49-F238E27FC236}">
                <a16:creationId xmlns:a16="http://schemas.microsoft.com/office/drawing/2014/main" id="{4B653339-FC28-2A29-03D7-2FB8411D19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2738" y="6040439"/>
            <a:ext cx="103346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9" descr="C:\Users\stmc900\AppData\Local\Microsoft\Windows\Temporary Internet Files\Content.IE5\YVH9GYM7\MC900273024[1].wmf">
            <a:extLst>
              <a:ext uri="{FF2B5EF4-FFF2-40B4-BE49-F238E27FC236}">
                <a16:creationId xmlns:a16="http://schemas.microsoft.com/office/drawing/2014/main" id="{A8934969-6AF4-618C-AC0A-6E474A32D4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9326" y="5938838"/>
            <a:ext cx="1482725"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5138C7-59F2-3FAA-8432-A453A86B97A2}"/>
              </a:ext>
            </a:extLst>
          </p:cNvPr>
          <p:cNvSpPr txBox="1"/>
          <p:nvPr/>
        </p:nvSpPr>
        <p:spPr>
          <a:xfrm>
            <a:off x="570272" y="150706"/>
            <a:ext cx="10894142" cy="6162713"/>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4000" b="1" i="0" u="sng" strike="noStrike" kern="1200" cap="none" spc="0" normalizeH="0" baseline="0" noProof="0" dirty="0">
                <a:ln>
                  <a:noFill/>
                </a:ln>
                <a:solidFill>
                  <a:srgbClr val="FFFF00"/>
                </a:solidFill>
                <a:effectLst/>
                <a:uLnTx/>
                <a:uFillTx/>
                <a:latin typeface="SassoonPrimaryType" pitchFamily="2" charset="0"/>
                <a:ea typeface="+mn-ea"/>
                <a:cs typeface="+mn-cs"/>
              </a:rPr>
              <a:t>PE</a:t>
            </a:r>
          </a:p>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endParaRPr>
          </a:p>
          <a:p>
            <a:pPr marL="457200" marR="0" lvl="0" indent="-4572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sz="3200" dirty="0">
                <a:solidFill>
                  <a:prstClr val="black"/>
                </a:solidFill>
                <a:latin typeface="SassoonPrimaryType" pitchFamily="2" charset="0"/>
              </a:rPr>
              <a:t>Children should come into school dressed in their PE kits on the relevant days. Please adhere to the uniform policy for correct PE kit. </a:t>
            </a:r>
          </a:p>
          <a:p>
            <a:pPr marL="457200" marR="0" lvl="0" indent="-4572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SassoonPrimaryType" pitchFamily="2" charset="0"/>
                <a:ea typeface="+mn-ea"/>
                <a:cs typeface="+mn-cs"/>
              </a:rPr>
              <a:t>Jewellery of any kind should not be worn for PE. This includes watches. </a:t>
            </a:r>
          </a:p>
          <a:p>
            <a:pPr marL="457200" marR="0" lvl="0" indent="-4572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SassoonPrimaryType" pitchFamily="2" charset="0"/>
                <a:ea typeface="+mn-ea"/>
                <a:cs typeface="+mn-cs"/>
              </a:rPr>
              <a:t>Children with earrings mu</a:t>
            </a:r>
            <a:r>
              <a:rPr lang="en-GB" sz="3200" dirty="0" err="1">
                <a:solidFill>
                  <a:prstClr val="black"/>
                </a:solidFill>
                <a:latin typeface="SassoonPrimaryType" pitchFamily="2" charset="0"/>
              </a:rPr>
              <a:t>st</a:t>
            </a:r>
            <a:r>
              <a:rPr lang="en-GB" sz="3200" dirty="0">
                <a:solidFill>
                  <a:prstClr val="black"/>
                </a:solidFill>
                <a:latin typeface="SassoonPrimaryType" pitchFamily="2" charset="0"/>
              </a:rPr>
              <a:t> be able to remove these themselves before taking part in PE lessons. </a:t>
            </a:r>
          </a:p>
          <a:p>
            <a:pPr marL="457200" marR="0" lvl="0" indent="-4572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3200" i="0" u="none" strike="noStrike" kern="1200" cap="none" spc="0" normalizeH="0" baseline="0" noProof="0" dirty="0">
                <a:ln>
                  <a:noFill/>
                </a:ln>
                <a:solidFill>
                  <a:prstClr val="black"/>
                </a:solidFill>
                <a:effectLst/>
                <a:uLnTx/>
                <a:uFillTx/>
                <a:latin typeface="SassoonPrimaryType" pitchFamily="2" charset="0"/>
                <a:ea typeface="+mn-ea"/>
                <a:cs typeface="+mn-cs"/>
              </a:rPr>
              <a:t>Children </a:t>
            </a:r>
            <a:r>
              <a:rPr lang="en-GB" sz="3200" dirty="0">
                <a:solidFill>
                  <a:prstClr val="black"/>
                </a:solidFill>
                <a:latin typeface="SassoonPrimaryType" pitchFamily="2" charset="0"/>
              </a:rPr>
              <a:t>with long hair should tie this away from their face, using a soft band/hair bobble. Grips, bows or plastic clips should not be used for this purpose. </a:t>
            </a:r>
            <a:endParaRPr kumimoji="0" lang="en-GB" sz="3200" i="0" u="none" strike="noStrike" kern="1200" cap="none" spc="0" normalizeH="0" baseline="0" noProof="0" dirty="0">
              <a:ln>
                <a:noFill/>
              </a:ln>
              <a:solidFill>
                <a:prstClr val="black"/>
              </a:solidFill>
              <a:effectLst/>
              <a:uLnTx/>
              <a:uFillTx/>
              <a:latin typeface="SassoonPrimaryType" pitchFamily="2" charset="0"/>
              <a:ea typeface="+mn-ea"/>
              <a:cs typeface="+mn-cs"/>
            </a:endParaRPr>
          </a:p>
        </p:txBody>
      </p:sp>
    </p:spTree>
    <p:extLst>
      <p:ext uri="{BB962C8B-B14F-4D97-AF65-F5344CB8AC3E}">
        <p14:creationId xmlns:p14="http://schemas.microsoft.com/office/powerpoint/2010/main" val="776910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005E616A-CEF8-F617-F06E-5DE84CE7677E}"/>
              </a:ext>
            </a:extLst>
          </p:cNvPr>
          <p:cNvSpPr>
            <a:spLocks noGrp="1" noChangeArrowheads="1"/>
          </p:cNvSpPr>
          <p:nvPr>
            <p:ph idx="1"/>
          </p:nvPr>
        </p:nvSpPr>
        <p:spPr>
          <a:xfrm>
            <a:off x="1765300" y="3452815"/>
            <a:ext cx="8229600" cy="2797175"/>
          </a:xfrm>
        </p:spPr>
        <p:txBody>
          <a:bodyPr>
            <a:normAutofit fontScale="77500" lnSpcReduction="20000"/>
          </a:bodyPr>
          <a:lstStyle/>
          <a:p>
            <a:pPr marL="624078" indent="-514350">
              <a:lnSpc>
                <a:spcPct val="90000"/>
              </a:lnSpc>
              <a:buFont typeface="Wingdings 3" panose="05040102010807070707" pitchFamily="18" charset="2"/>
              <a:buAutoNum type="arabicPeriod"/>
              <a:defRPr/>
            </a:pPr>
            <a:r>
              <a:rPr lang="en-GB" sz="3100" dirty="0">
                <a:solidFill>
                  <a:schemeClr val="bg1"/>
                </a:solidFill>
                <a:latin typeface="Sassoon Penpals Joined" pitchFamily="50" charset="0"/>
              </a:rPr>
              <a:t>Homework diary  - </a:t>
            </a:r>
            <a:r>
              <a:rPr lang="en-GB" sz="3100" b="1" dirty="0">
                <a:solidFill>
                  <a:schemeClr val="bg1"/>
                </a:solidFill>
                <a:latin typeface="Sassoon Penpals Joined" pitchFamily="50" charset="0"/>
              </a:rPr>
              <a:t>signed</a:t>
            </a:r>
            <a:r>
              <a:rPr lang="en-GB" sz="3100" dirty="0">
                <a:solidFill>
                  <a:schemeClr val="bg1"/>
                </a:solidFill>
                <a:latin typeface="Sassoon Penpals Joined" pitchFamily="50" charset="0"/>
              </a:rPr>
              <a:t> and brought in (teachers will look at these, read any parent comments but cannot respond via the book).  </a:t>
            </a:r>
          </a:p>
          <a:p>
            <a:pPr marL="624078" indent="-514350">
              <a:lnSpc>
                <a:spcPct val="90000"/>
              </a:lnSpc>
              <a:buFont typeface="Wingdings 3" panose="05040102010807070707" pitchFamily="18" charset="2"/>
              <a:buAutoNum type="arabicPeriod"/>
              <a:defRPr/>
            </a:pPr>
            <a:r>
              <a:rPr lang="en-GB" sz="3100" dirty="0">
                <a:solidFill>
                  <a:schemeClr val="bg1"/>
                </a:solidFill>
                <a:latin typeface="Sassoon Penpals Joined" pitchFamily="50" charset="0"/>
              </a:rPr>
              <a:t>Not every section in the diary will be completed each week</a:t>
            </a:r>
          </a:p>
          <a:p>
            <a:pPr marL="624078" indent="-514350">
              <a:lnSpc>
                <a:spcPct val="90000"/>
              </a:lnSpc>
              <a:buFont typeface="Wingdings 3" panose="05040102010807070707" pitchFamily="18" charset="2"/>
              <a:buAutoNum type="arabicPeriod"/>
              <a:defRPr/>
            </a:pPr>
            <a:r>
              <a:rPr lang="en-GB" sz="3100" dirty="0">
                <a:solidFill>
                  <a:schemeClr val="bg1"/>
                </a:solidFill>
                <a:latin typeface="Sassoon Penpals Joined" pitchFamily="50" charset="0"/>
              </a:rPr>
              <a:t>Homework could be a mixture of any of the following:  spellings, a topic related task, TT Rockstars or other online resources.  </a:t>
            </a:r>
          </a:p>
          <a:p>
            <a:pPr marL="624078" indent="-514350">
              <a:lnSpc>
                <a:spcPct val="90000"/>
              </a:lnSpc>
              <a:buFont typeface="Wingdings 3" panose="05040102010807070707" pitchFamily="18" charset="2"/>
              <a:buAutoNum type="arabicPeriod"/>
              <a:defRPr/>
            </a:pPr>
            <a:r>
              <a:rPr lang="en-GB" sz="3100" dirty="0">
                <a:solidFill>
                  <a:schemeClr val="bg1"/>
                </a:solidFill>
                <a:latin typeface="Sassoon Penpals Joined" pitchFamily="50" charset="0"/>
              </a:rPr>
              <a:t>This will be set on a Thursday and should be COMPLETED by Tuesday unless stated otherwise.</a:t>
            </a:r>
          </a:p>
          <a:p>
            <a:pPr marL="0" indent="0">
              <a:lnSpc>
                <a:spcPct val="90000"/>
              </a:lnSpc>
              <a:buNone/>
              <a:defRPr/>
            </a:pPr>
            <a:endParaRPr lang="en-GB" sz="2400" dirty="0"/>
          </a:p>
          <a:p>
            <a:pPr marL="0" indent="0">
              <a:lnSpc>
                <a:spcPct val="90000"/>
              </a:lnSpc>
              <a:buNone/>
              <a:defRPr/>
            </a:pPr>
            <a:endParaRPr lang="en-GB" sz="1000" dirty="0"/>
          </a:p>
          <a:p>
            <a:pPr marL="365760" indent="-256032">
              <a:lnSpc>
                <a:spcPct val="90000"/>
              </a:lnSpc>
              <a:buFont typeface="Wingdings 3"/>
              <a:buChar char=""/>
              <a:defRPr/>
            </a:pPr>
            <a:endParaRPr lang="en-GB" sz="2400" dirty="0"/>
          </a:p>
          <a:p>
            <a:pPr marL="365760" indent="-256032">
              <a:lnSpc>
                <a:spcPct val="90000"/>
              </a:lnSpc>
              <a:buFont typeface="Wingdings 3"/>
              <a:buChar char=""/>
              <a:defRPr/>
            </a:pPr>
            <a:endParaRPr lang="en-GB" sz="2400" dirty="0"/>
          </a:p>
        </p:txBody>
      </p:sp>
      <p:sp>
        <p:nvSpPr>
          <p:cNvPr id="22531" name="Rectangle 2">
            <a:extLst>
              <a:ext uri="{FF2B5EF4-FFF2-40B4-BE49-F238E27FC236}">
                <a16:creationId xmlns:a16="http://schemas.microsoft.com/office/drawing/2014/main" id="{CE6C14F0-4953-CE9A-128A-9074757AE8E7}"/>
              </a:ext>
            </a:extLst>
          </p:cNvPr>
          <p:cNvSpPr>
            <a:spLocks noGrp="1" noChangeArrowheads="1"/>
          </p:cNvSpPr>
          <p:nvPr>
            <p:ph type="title"/>
          </p:nvPr>
        </p:nvSpPr>
        <p:spPr>
          <a:xfrm>
            <a:off x="1981200" y="-17463"/>
            <a:ext cx="8229600" cy="1143001"/>
          </a:xfrm>
        </p:spPr>
        <p:txBody>
          <a:bodyPr/>
          <a:lstStyle/>
          <a:p>
            <a:pPr eaLnBrk="1" hangingPunct="1"/>
            <a:r>
              <a:rPr lang="en-GB" altLang="en-US" b="1" u="sng" dirty="0">
                <a:solidFill>
                  <a:srgbClr val="FFFF00"/>
                </a:solidFill>
              </a:rPr>
              <a:t>Homework</a:t>
            </a:r>
          </a:p>
        </p:txBody>
      </p:sp>
      <p:pic>
        <p:nvPicPr>
          <p:cNvPr id="22532" name="Picture 4" descr="j0233224">
            <a:extLst>
              <a:ext uri="{FF2B5EF4-FFF2-40B4-BE49-F238E27FC236}">
                <a16:creationId xmlns:a16="http://schemas.microsoft.com/office/drawing/2014/main" id="{B23C58AB-5BAA-7094-DDB1-F44C82127D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47" y="390606"/>
            <a:ext cx="1249363"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j0233313">
            <a:extLst>
              <a:ext uri="{FF2B5EF4-FFF2-40B4-BE49-F238E27FC236}">
                <a16:creationId xmlns:a16="http://schemas.microsoft.com/office/drawing/2014/main" id="{0FF94BF7-FA98-05BE-67EF-93C8F13E54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6700" y="4851402"/>
            <a:ext cx="1476375"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WordArt 6">
            <a:extLst>
              <a:ext uri="{FF2B5EF4-FFF2-40B4-BE49-F238E27FC236}">
                <a16:creationId xmlns:a16="http://schemas.microsoft.com/office/drawing/2014/main" id="{2A239DB5-A3C8-6A20-C83A-79660F7877D0}"/>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160" y="984208"/>
            <a:ext cx="34036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WordArt 7">
            <a:extLst>
              <a:ext uri="{FF2B5EF4-FFF2-40B4-BE49-F238E27FC236}">
                <a16:creationId xmlns:a16="http://schemas.microsoft.com/office/drawing/2014/main" id="{FC1E0481-12B5-06CC-70FB-F38BBF77114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2241" y="1065423"/>
            <a:ext cx="33020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WordArt 8">
            <a:extLst>
              <a:ext uri="{FF2B5EF4-FFF2-40B4-BE49-F238E27FC236}">
                <a16:creationId xmlns:a16="http://schemas.microsoft.com/office/drawing/2014/main" id="{BA8F1FC8-F217-A97C-A50B-20270337EDB0}"/>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1900" y="1798638"/>
            <a:ext cx="30353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WordArt 9">
            <a:extLst>
              <a:ext uri="{FF2B5EF4-FFF2-40B4-BE49-F238E27FC236}">
                <a16:creationId xmlns:a16="http://schemas.microsoft.com/office/drawing/2014/main" id="{9A1505E3-EA37-836A-3CBD-7A2361FB7870}"/>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2" y="1735138"/>
            <a:ext cx="33147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TextBox 1">
            <a:extLst>
              <a:ext uri="{FF2B5EF4-FFF2-40B4-BE49-F238E27FC236}">
                <a16:creationId xmlns:a16="http://schemas.microsoft.com/office/drawing/2014/main" id="{0319934C-5AE4-A77F-7E76-9EF020D55A8D}"/>
              </a:ext>
            </a:extLst>
          </p:cNvPr>
          <p:cNvSpPr txBox="1">
            <a:spLocks noChangeArrowheads="1"/>
          </p:cNvSpPr>
          <p:nvPr/>
        </p:nvSpPr>
        <p:spPr bwMode="auto">
          <a:xfrm>
            <a:off x="1847056" y="2308226"/>
            <a:ext cx="84978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1600" dirty="0">
                <a:solidFill>
                  <a:schemeClr val="bg1"/>
                </a:solidFill>
                <a:cs typeface="Arial" panose="020B0604020202020204" pitchFamily="34" charset="0"/>
              </a:rPr>
              <a:t>Below are guidelines of what could possibly be set for homework.  </a:t>
            </a:r>
          </a:p>
          <a:p>
            <a:pPr algn="ctr" eaLnBrk="1" hangingPunct="1">
              <a:spcBef>
                <a:spcPct val="0"/>
              </a:spcBef>
              <a:buFontTx/>
              <a:buNone/>
            </a:pPr>
            <a:endParaRPr lang="en-GB" altLang="en-US" sz="1600" dirty="0">
              <a:solidFill>
                <a:schemeClr val="bg1"/>
              </a:solidFill>
              <a:cs typeface="Arial" panose="020B0604020202020204" pitchFamily="34" charset="0"/>
            </a:endParaRPr>
          </a:p>
          <a:p>
            <a:pPr algn="ctr" eaLnBrk="1" hangingPunct="1">
              <a:spcBef>
                <a:spcPct val="0"/>
              </a:spcBef>
              <a:buFontTx/>
              <a:buNone/>
            </a:pPr>
            <a:r>
              <a:rPr lang="en-GB" altLang="en-US" sz="1600" dirty="0">
                <a:solidFill>
                  <a:schemeClr val="bg1"/>
                </a:solidFill>
                <a:cs typeface="Arial" panose="020B0604020202020204" pitchFamily="34" charset="0"/>
              </a:rPr>
              <a:t>Further details of our homework is available on our school webpage/twitter.  </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CF08FB-D7C3-7E10-E892-15B7098DBA94}"/>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504560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0A05AF58-4793-33FF-D19A-C88536D9B988}"/>
              </a:ext>
            </a:extLst>
          </p:cNvPr>
          <p:cNvSpPr>
            <a:spLocks noGrp="1" noChangeArrowheads="1"/>
          </p:cNvSpPr>
          <p:nvPr>
            <p:ph type="title"/>
          </p:nvPr>
        </p:nvSpPr>
        <p:spPr>
          <a:xfrm>
            <a:off x="2063750" y="333375"/>
            <a:ext cx="8229600" cy="1143000"/>
          </a:xfrm>
        </p:spPr>
        <p:txBody>
          <a:bodyPr/>
          <a:lstStyle/>
          <a:p>
            <a:r>
              <a:rPr lang="en-GB" altLang="en-US" b="1" u="sng" dirty="0">
                <a:solidFill>
                  <a:srgbClr val="FFFF00"/>
                </a:solidFill>
              </a:rPr>
              <a:t>Marking Policy</a:t>
            </a:r>
          </a:p>
        </p:txBody>
      </p:sp>
      <p:pic>
        <p:nvPicPr>
          <p:cNvPr id="17411" name="Picture 2">
            <a:extLst>
              <a:ext uri="{FF2B5EF4-FFF2-40B4-BE49-F238E27FC236}">
                <a16:creationId xmlns:a16="http://schemas.microsoft.com/office/drawing/2014/main" id="{26021FD5-0C9A-0347-AA01-CE6DBA255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950" y="5516563"/>
            <a:ext cx="1703388" cy="1135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5" descr="I:\DCIM\102_FUJI\DSCF2259.JPG">
            <a:extLst>
              <a:ext uri="{FF2B5EF4-FFF2-40B4-BE49-F238E27FC236}">
                <a16:creationId xmlns:a16="http://schemas.microsoft.com/office/drawing/2014/main" id="{FADC12CD-BF56-AC02-6E74-F040FC6CE9E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768600" y="1333500"/>
            <a:ext cx="4495800" cy="5194300"/>
          </a:xfrm>
        </p:spPr>
      </p:pic>
      <p:pic>
        <p:nvPicPr>
          <p:cNvPr id="17413" name="Picture 6" descr="I:\DCIM\102_FUJI\DSCF2260.JPG">
            <a:extLst>
              <a:ext uri="{FF2B5EF4-FFF2-40B4-BE49-F238E27FC236}">
                <a16:creationId xmlns:a16="http://schemas.microsoft.com/office/drawing/2014/main" id="{CD2EEE86-F069-C879-8720-F65A8BFDDB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0800" y="1193800"/>
            <a:ext cx="26797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descr="I:\DCIM\102_FUJI\DSCF2261.JPG">
            <a:extLst>
              <a:ext uri="{FF2B5EF4-FFF2-40B4-BE49-F238E27FC236}">
                <a16:creationId xmlns:a16="http://schemas.microsoft.com/office/drawing/2014/main" id="{841D869A-FC17-82B4-213D-D7F0702215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2476500"/>
            <a:ext cx="2222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8" descr="I:\DCIM\102_FUJI\DSCF2262.JPG">
            <a:extLst>
              <a:ext uri="{FF2B5EF4-FFF2-40B4-BE49-F238E27FC236}">
                <a16:creationId xmlns:a16="http://schemas.microsoft.com/office/drawing/2014/main" id="{3280394F-229A-E86E-93D2-257D974CCA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23200" y="4279900"/>
            <a:ext cx="2705100"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EEF42-3D6D-325F-15A3-8FAF3F9E5FCD}"/>
              </a:ext>
            </a:extLst>
          </p:cNvPr>
          <p:cNvSpPr>
            <a:spLocks noGrp="1"/>
          </p:cNvSpPr>
          <p:nvPr>
            <p:ph type="title"/>
          </p:nvPr>
        </p:nvSpPr>
        <p:spPr/>
        <p:txBody>
          <a:bodyPr/>
          <a:lstStyle/>
          <a:p>
            <a:r>
              <a:rPr lang="en-GB" b="1" u="sng" dirty="0">
                <a:solidFill>
                  <a:srgbClr val="FFFF00"/>
                </a:solidFill>
                <a:latin typeface="SassoonPrimaryType" pitchFamily="2" charset="0"/>
              </a:rPr>
              <a:t>Communication</a:t>
            </a:r>
          </a:p>
        </p:txBody>
      </p:sp>
      <p:sp>
        <p:nvSpPr>
          <p:cNvPr id="3" name="Content Placeholder 2">
            <a:extLst>
              <a:ext uri="{FF2B5EF4-FFF2-40B4-BE49-F238E27FC236}">
                <a16:creationId xmlns:a16="http://schemas.microsoft.com/office/drawing/2014/main" id="{8EB42637-3B4E-5FAE-73CD-36922E5D7CB2}"/>
              </a:ext>
            </a:extLst>
          </p:cNvPr>
          <p:cNvSpPr>
            <a:spLocks noGrp="1"/>
          </p:cNvSpPr>
          <p:nvPr>
            <p:ph idx="1"/>
          </p:nvPr>
        </p:nvSpPr>
        <p:spPr/>
        <p:txBody>
          <a:bodyPr/>
          <a:lstStyle/>
          <a:p>
            <a:pPr marL="0" indent="0">
              <a:buNone/>
            </a:pPr>
            <a:r>
              <a:rPr lang="en-GB" dirty="0">
                <a:solidFill>
                  <a:schemeClr val="bg1"/>
                </a:solidFill>
                <a:latin typeface="SassoonPrimaryType" pitchFamily="2" charset="0"/>
              </a:rPr>
              <a:t>Please use the TEAMS platform as the children’s way to communicate regarding their homework. </a:t>
            </a:r>
          </a:p>
          <a:p>
            <a:pPr marL="0" indent="0">
              <a:buNone/>
            </a:pPr>
            <a:r>
              <a:rPr lang="en-GB" dirty="0">
                <a:solidFill>
                  <a:schemeClr val="bg1"/>
                </a:solidFill>
                <a:latin typeface="SassoonPrimaryType" pitchFamily="2" charset="0"/>
              </a:rPr>
              <a:t>All other communication should be sent via the ‘enquiries’ email address:</a:t>
            </a:r>
          </a:p>
          <a:p>
            <a:pPr marL="0" indent="0">
              <a:buNone/>
            </a:pPr>
            <a:r>
              <a:rPr lang="en-GB" dirty="0">
                <a:latin typeface="SassoonPrimaryType" pitchFamily="2" charset="0"/>
                <a:hlinkClick r:id="rId2"/>
              </a:rPr>
              <a:t>enquiries@st-andrews.lincs.sch.uk</a:t>
            </a:r>
            <a:endParaRPr lang="en-GB" dirty="0">
              <a:latin typeface="SassoonPrimaryType" pitchFamily="2" charset="0"/>
            </a:endParaRPr>
          </a:p>
          <a:p>
            <a:pPr marL="0" indent="0">
              <a:buNone/>
            </a:pPr>
            <a:r>
              <a:rPr lang="en-GB" dirty="0">
                <a:solidFill>
                  <a:schemeClr val="bg1"/>
                </a:solidFill>
                <a:latin typeface="SassoonPrimaryType" pitchFamily="2" charset="0"/>
              </a:rPr>
              <a:t>Website: </a:t>
            </a:r>
            <a:r>
              <a:rPr lang="en-GB" dirty="0">
                <a:solidFill>
                  <a:schemeClr val="bg1"/>
                </a:solidFill>
                <a:latin typeface="SassoonPrimaryType" pitchFamily="2" charset="0"/>
                <a:hlinkClick r:id="rId3"/>
              </a:rPr>
              <a:t>www.st-andrews.lincs.sch.uk</a:t>
            </a:r>
            <a:r>
              <a:rPr lang="en-GB" dirty="0">
                <a:solidFill>
                  <a:schemeClr val="bg1"/>
                </a:solidFill>
                <a:latin typeface="SassoonPrimaryType" pitchFamily="2" charset="0"/>
              </a:rPr>
              <a:t> </a:t>
            </a:r>
          </a:p>
          <a:p>
            <a:pPr marL="0" indent="0">
              <a:buNone/>
            </a:pPr>
            <a:r>
              <a:rPr lang="en-GB">
                <a:solidFill>
                  <a:schemeClr val="bg1"/>
                </a:solidFill>
                <a:latin typeface="SassoonPrimaryType" pitchFamily="2" charset="0"/>
              </a:rPr>
              <a:t>Twitter/X: </a:t>
            </a:r>
            <a:r>
              <a:rPr lang="en-GB" dirty="0">
                <a:solidFill>
                  <a:schemeClr val="bg1"/>
                </a:solidFill>
                <a:latin typeface="SassoonPrimaryType" pitchFamily="2" charset="0"/>
              </a:rPr>
              <a:t>@LeasStAndrews</a:t>
            </a:r>
          </a:p>
          <a:p>
            <a:pPr marL="0" indent="0">
              <a:buNone/>
            </a:pPr>
            <a:r>
              <a:rPr lang="en-GB" dirty="0">
                <a:solidFill>
                  <a:schemeClr val="bg1"/>
                </a:solidFill>
                <a:latin typeface="SassoonPrimaryType" pitchFamily="2" charset="0"/>
              </a:rPr>
              <a:t>Class Twitter/X: </a:t>
            </a:r>
          </a:p>
          <a:p>
            <a:pPr marL="0" indent="0">
              <a:buNone/>
            </a:pPr>
            <a:endParaRPr lang="en-GB" dirty="0">
              <a:latin typeface="SassoonPrimaryType" pitchFamily="2" charset="0"/>
            </a:endParaRPr>
          </a:p>
        </p:txBody>
      </p:sp>
    </p:spTree>
    <p:extLst>
      <p:ext uri="{BB962C8B-B14F-4D97-AF65-F5344CB8AC3E}">
        <p14:creationId xmlns:p14="http://schemas.microsoft.com/office/powerpoint/2010/main" val="2779711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B2E56C9-BF35-B7BB-1938-CFD6371F81EE}"/>
              </a:ext>
            </a:extLst>
          </p:cNvPr>
          <p:cNvSpPr>
            <a:spLocks noGrp="1"/>
          </p:cNvSpPr>
          <p:nvPr>
            <p:ph idx="1"/>
          </p:nvPr>
        </p:nvSpPr>
        <p:spPr/>
        <p:txBody>
          <a:bodyPr>
            <a:normAutofit lnSpcReduction="10000"/>
          </a:bodyPr>
          <a:lstStyle/>
          <a:p>
            <a:pPr marL="0" indent="0" algn="ctr">
              <a:buNone/>
              <a:defRPr/>
            </a:pPr>
            <a:r>
              <a:rPr lang="en-GB" dirty="0">
                <a:solidFill>
                  <a:srgbClr val="FFFF00"/>
                </a:solidFill>
              </a:rPr>
              <a:t>The school uses WISEPAY for the following:</a:t>
            </a:r>
            <a:endParaRPr lang="en-GB" dirty="0">
              <a:solidFill>
                <a:schemeClr val="bg1"/>
              </a:solidFill>
            </a:endParaRPr>
          </a:p>
          <a:p>
            <a:pPr marL="365760" indent="-256032">
              <a:buFont typeface="Wingdings 3"/>
              <a:buChar char=""/>
              <a:defRPr/>
            </a:pPr>
            <a:r>
              <a:rPr lang="en-GB" dirty="0">
                <a:solidFill>
                  <a:schemeClr val="bg1"/>
                </a:solidFill>
              </a:rPr>
              <a:t>Parent Evenings</a:t>
            </a:r>
          </a:p>
          <a:p>
            <a:pPr marL="365760" indent="-256032">
              <a:buFont typeface="Wingdings 3"/>
              <a:buChar char=""/>
              <a:defRPr/>
            </a:pPr>
            <a:r>
              <a:rPr lang="en-GB" dirty="0">
                <a:solidFill>
                  <a:schemeClr val="bg1"/>
                </a:solidFill>
              </a:rPr>
              <a:t>Trips</a:t>
            </a:r>
          </a:p>
          <a:p>
            <a:pPr marL="365760" indent="-256032">
              <a:buFont typeface="Wingdings 3"/>
              <a:buChar char=""/>
              <a:defRPr/>
            </a:pPr>
            <a:r>
              <a:rPr lang="en-GB" dirty="0">
                <a:solidFill>
                  <a:schemeClr val="bg1"/>
                </a:solidFill>
              </a:rPr>
              <a:t>Text around will also give you updates around school.</a:t>
            </a:r>
          </a:p>
          <a:p>
            <a:pPr marL="365760" indent="-256032">
              <a:buFont typeface="Wingdings 3"/>
              <a:buChar char=""/>
              <a:defRPr/>
            </a:pPr>
            <a:endParaRPr lang="en-GB" dirty="0">
              <a:solidFill>
                <a:schemeClr val="bg1"/>
              </a:solidFill>
            </a:endParaRPr>
          </a:p>
          <a:p>
            <a:pPr marL="0" indent="0" algn="ctr">
              <a:buNone/>
              <a:defRPr/>
            </a:pPr>
            <a:r>
              <a:rPr lang="en-GB" dirty="0">
                <a:solidFill>
                  <a:schemeClr val="bg1"/>
                </a:solidFill>
              </a:rPr>
              <a:t>Please could you ensure that all current details we have for you are up-to-date. </a:t>
            </a:r>
          </a:p>
          <a:p>
            <a:pPr marL="0" indent="0" algn="ctr">
              <a:buNone/>
              <a:defRPr/>
            </a:pPr>
            <a:r>
              <a:rPr lang="en-GB" dirty="0">
                <a:solidFill>
                  <a:schemeClr val="bg1"/>
                </a:solidFill>
              </a:rPr>
              <a:t>If you have any issues, please contact Miss Flemming.  </a:t>
            </a:r>
          </a:p>
        </p:txBody>
      </p:sp>
      <p:pic>
        <p:nvPicPr>
          <p:cNvPr id="12291" name="Picture 2" descr="wisepay">
            <a:hlinkClick r:id="rId3"/>
            <a:extLst>
              <a:ext uri="{FF2B5EF4-FFF2-40B4-BE49-F238E27FC236}">
                <a16:creationId xmlns:a16="http://schemas.microsoft.com/office/drawing/2014/main" id="{BB1DFD39-38BD-1EC5-E240-C0D2A489B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9" y="188913"/>
            <a:ext cx="3074987" cy="12239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66FAF-B8A8-3CA1-2036-27586EBEC141}"/>
              </a:ext>
            </a:extLst>
          </p:cNvPr>
          <p:cNvSpPr>
            <a:spLocks noGrp="1"/>
          </p:cNvSpPr>
          <p:nvPr>
            <p:ph type="ctrTitle"/>
          </p:nvPr>
        </p:nvSpPr>
        <p:spPr>
          <a:xfrm>
            <a:off x="2495550" y="260350"/>
            <a:ext cx="7412038" cy="865188"/>
          </a:xfrm>
        </p:spPr>
        <p:txBody>
          <a:bodyPr/>
          <a:lstStyle/>
          <a:p>
            <a:pPr>
              <a:defRPr/>
            </a:pPr>
            <a:r>
              <a:rPr lang="en-GB" b="1" u="sng" dirty="0">
                <a:solidFill>
                  <a:srgbClr val="FFFF00"/>
                </a:solidFill>
                <a:latin typeface="Sassoon Penpals Joined" pitchFamily="50" charset="0"/>
                <a:ea typeface="+mn-ea"/>
                <a:cs typeface="+mn-cs"/>
              </a:rPr>
              <a:t>Internet Safety</a:t>
            </a:r>
          </a:p>
        </p:txBody>
      </p:sp>
      <p:sp>
        <p:nvSpPr>
          <p:cNvPr id="31747" name="Subtitle 2">
            <a:extLst>
              <a:ext uri="{FF2B5EF4-FFF2-40B4-BE49-F238E27FC236}">
                <a16:creationId xmlns:a16="http://schemas.microsoft.com/office/drawing/2014/main" id="{D54527F5-6969-5BE1-C580-F6492D3F37D5}"/>
              </a:ext>
            </a:extLst>
          </p:cNvPr>
          <p:cNvSpPr>
            <a:spLocks noGrp="1" noChangeArrowheads="1"/>
          </p:cNvSpPr>
          <p:nvPr>
            <p:ph type="subTitle" idx="1"/>
          </p:nvPr>
        </p:nvSpPr>
        <p:spPr>
          <a:xfrm>
            <a:off x="1847851" y="1412876"/>
            <a:ext cx="8569325" cy="2016125"/>
          </a:xfrm>
        </p:spPr>
        <p:txBody>
          <a:bodyPr>
            <a:normAutofit fontScale="92500"/>
          </a:bodyPr>
          <a:lstStyle/>
          <a:p>
            <a:pPr algn="just" eaLnBrk="1" hangingPunct="1">
              <a:lnSpc>
                <a:spcPct val="80000"/>
              </a:lnSpc>
            </a:pPr>
            <a:r>
              <a:rPr lang="en-GB" altLang="en-US" sz="2400">
                <a:solidFill>
                  <a:schemeClr val="bg1"/>
                </a:solidFill>
                <a:latin typeface="Sassoon Penpals Joined" pitchFamily="50" charset="0"/>
              </a:rPr>
              <a:t>We would like to make you aware of the issues we’ve had in the past and needed to deal with in school regarding the inappropriate use of technology and Social Media from out of school. This also applies to some games that have 18 ratings yet children in school are playing these. These games contain inappropriate material that is repeated by the children in school and has an impact on their behaviours. </a:t>
            </a:r>
          </a:p>
          <a:p>
            <a:pPr algn="l" eaLnBrk="1" hangingPunct="1">
              <a:lnSpc>
                <a:spcPct val="80000"/>
              </a:lnSpc>
            </a:pPr>
            <a:r>
              <a:rPr lang="en-GB" altLang="en-US" sz="1400"/>
              <a:t> </a:t>
            </a:r>
          </a:p>
          <a:p>
            <a:pPr algn="l" eaLnBrk="1" hangingPunct="1">
              <a:lnSpc>
                <a:spcPct val="80000"/>
              </a:lnSpc>
            </a:pPr>
            <a:endParaRPr lang="en-GB" altLang="en-US" sz="900"/>
          </a:p>
          <a:p>
            <a:pPr eaLnBrk="1" hangingPunct="1">
              <a:lnSpc>
                <a:spcPct val="80000"/>
              </a:lnSpc>
            </a:pPr>
            <a:endParaRPr lang="en-GB" altLang="en-US" sz="900"/>
          </a:p>
        </p:txBody>
      </p:sp>
      <p:graphicFrame>
        <p:nvGraphicFramePr>
          <p:cNvPr id="4" name="Table 3">
            <a:extLst>
              <a:ext uri="{FF2B5EF4-FFF2-40B4-BE49-F238E27FC236}">
                <a16:creationId xmlns:a16="http://schemas.microsoft.com/office/drawing/2014/main" id="{04EAA879-6E55-DDCA-1429-69D2122E1D43}"/>
              </a:ext>
            </a:extLst>
          </p:cNvPr>
          <p:cNvGraphicFramePr>
            <a:graphicFrameLocks noGrp="1"/>
          </p:cNvGraphicFramePr>
          <p:nvPr/>
        </p:nvGraphicFramePr>
        <p:xfrm>
          <a:off x="2208213" y="4071938"/>
          <a:ext cx="7654926" cy="2228848"/>
        </p:xfrm>
        <a:graphic>
          <a:graphicData uri="http://schemas.openxmlformats.org/drawingml/2006/table">
            <a:tbl>
              <a:tblPr>
                <a:tableStyleId>{69CF1AB2-1976-4502-BF36-3FF5EA218861}</a:tableStyleId>
              </a:tblPr>
              <a:tblGrid>
                <a:gridCol w="2551642">
                  <a:extLst>
                    <a:ext uri="{9D8B030D-6E8A-4147-A177-3AD203B41FA5}">
                      <a16:colId xmlns:a16="http://schemas.microsoft.com/office/drawing/2014/main" val="20000"/>
                    </a:ext>
                  </a:extLst>
                </a:gridCol>
                <a:gridCol w="2551642">
                  <a:extLst>
                    <a:ext uri="{9D8B030D-6E8A-4147-A177-3AD203B41FA5}">
                      <a16:colId xmlns:a16="http://schemas.microsoft.com/office/drawing/2014/main" val="20001"/>
                    </a:ext>
                  </a:extLst>
                </a:gridCol>
                <a:gridCol w="2551642">
                  <a:extLst>
                    <a:ext uri="{9D8B030D-6E8A-4147-A177-3AD203B41FA5}">
                      <a16:colId xmlns:a16="http://schemas.microsoft.com/office/drawing/2014/main" val="20002"/>
                    </a:ext>
                  </a:extLst>
                </a:gridCol>
              </a:tblGrid>
              <a:tr h="310473">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APP</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Appropriate Age to Access</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0"/>
                  </a:ext>
                </a:extLst>
              </a:tr>
              <a:tr h="383675">
                <a:tc>
                  <a:txBody>
                    <a:bodyPr/>
                    <a:lstStyle/>
                    <a:p>
                      <a:pPr marR="0" indent="0" algn="ctr" rtl="0">
                        <a:lnSpc>
                          <a:spcPct val="119000"/>
                        </a:lnSpc>
                        <a:spcBef>
                          <a:spcPts val="0"/>
                        </a:spcBef>
                        <a:spcAft>
                          <a:spcPts val="600"/>
                        </a:spcAft>
                      </a:pPr>
                      <a:r>
                        <a:rPr lang="en-GB" sz="1400" kern="1400">
                          <a:solidFill>
                            <a:srgbClr val="000000"/>
                          </a:solidFill>
                          <a:effectLst/>
                          <a:latin typeface="Calibri"/>
                        </a:rPr>
                        <a:t>Whatsapp</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1"/>
                  </a:ext>
                </a:extLst>
              </a:tr>
              <a:tr h="383675">
                <a:tc>
                  <a:txBody>
                    <a:bodyPr/>
                    <a:lstStyle/>
                    <a:p>
                      <a:pPr marR="0" indent="0" algn="ctr" rtl="0">
                        <a:lnSpc>
                          <a:spcPct val="119000"/>
                        </a:lnSpc>
                        <a:spcBef>
                          <a:spcPts val="0"/>
                        </a:spcBef>
                        <a:spcAft>
                          <a:spcPts val="600"/>
                        </a:spcAft>
                      </a:pPr>
                      <a:r>
                        <a:rPr lang="en-GB" sz="1400" kern="1400">
                          <a:solidFill>
                            <a:srgbClr val="000000"/>
                          </a:solidFill>
                          <a:effectLst/>
                          <a:latin typeface="Calibri"/>
                        </a:rPr>
                        <a:t>Snapchat</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2"/>
                  </a:ext>
                </a:extLst>
              </a:tr>
              <a:tr h="383675">
                <a:tc>
                  <a:txBody>
                    <a:bodyPr/>
                    <a:lstStyle/>
                    <a:p>
                      <a:pPr marR="0" indent="0" algn="ctr" rtl="0">
                        <a:lnSpc>
                          <a:spcPct val="119000"/>
                        </a:lnSpc>
                        <a:spcBef>
                          <a:spcPts val="0"/>
                        </a:spcBef>
                        <a:spcAft>
                          <a:spcPts val="600"/>
                        </a:spcAft>
                      </a:pPr>
                      <a:r>
                        <a:rPr lang="en-GB" sz="1400" kern="1400">
                          <a:solidFill>
                            <a:srgbClr val="000000"/>
                          </a:solidFill>
                          <a:effectLst/>
                          <a:latin typeface="Calibri"/>
                        </a:rPr>
                        <a:t>Skype</a:t>
                      </a:r>
                    </a:p>
                  </a:txBody>
                  <a:tcPr marL="36576" marR="36576" marT="36555" marB="36555"/>
                </a:tc>
                <a:tc>
                  <a:txBody>
                    <a:bodyPr/>
                    <a:lstStyle/>
                    <a:p>
                      <a:pPr marR="0" indent="0" algn="ctr" rtl="0">
                        <a:lnSpc>
                          <a:spcPct val="119000"/>
                        </a:lnSpc>
                        <a:spcBef>
                          <a:spcPts val="0"/>
                        </a:spcBef>
                        <a:spcAft>
                          <a:spcPts val="600"/>
                        </a:spcAft>
                      </a:pPr>
                      <a:r>
                        <a:rPr lang="en-GB" sz="1400" kern="140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3"/>
                  </a:ext>
                </a:extLst>
              </a:tr>
              <a:tr h="383675">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Instagram</a:t>
                      </a:r>
                      <a:r>
                        <a:rPr lang="en-GB" sz="1400" kern="1400" baseline="0" dirty="0">
                          <a:solidFill>
                            <a:srgbClr val="000000"/>
                          </a:solidFill>
                          <a:effectLst/>
                          <a:latin typeface="Calibri"/>
                        </a:rPr>
                        <a:t> </a:t>
                      </a:r>
                      <a:endParaRPr lang="en-GB" sz="1400" kern="1400" dirty="0">
                        <a:solidFill>
                          <a:srgbClr val="000000"/>
                        </a:solidFill>
                        <a:effectLst/>
                        <a:latin typeface="Calibri"/>
                      </a:endParaRPr>
                    </a:p>
                  </a:txBody>
                  <a:tcPr marL="36576" marR="36576" marT="36555" marB="36555"/>
                </a:tc>
                <a:tc>
                  <a:txBody>
                    <a:bodyPr/>
                    <a:lstStyle/>
                    <a:p>
                      <a:pPr marR="0" indent="0" algn="ctr" rtl="0">
                        <a:lnSpc>
                          <a:spcPct val="119000"/>
                        </a:lnSpc>
                        <a:spcBef>
                          <a:spcPts val="0"/>
                        </a:spcBef>
                        <a:spcAft>
                          <a:spcPts val="600"/>
                        </a:spcAft>
                      </a:pPr>
                      <a:r>
                        <a:rPr lang="en-GB" sz="1400" kern="140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4"/>
                  </a:ext>
                </a:extLst>
              </a:tr>
              <a:tr h="383675">
                <a:tc>
                  <a:txBody>
                    <a:bodyPr/>
                    <a:lstStyle/>
                    <a:p>
                      <a:pPr marR="0" indent="0" algn="ctr" rtl="0">
                        <a:lnSpc>
                          <a:spcPct val="119000"/>
                        </a:lnSpc>
                        <a:spcBef>
                          <a:spcPts val="0"/>
                        </a:spcBef>
                        <a:spcAft>
                          <a:spcPts val="600"/>
                        </a:spcAft>
                      </a:pPr>
                      <a:r>
                        <a:rPr lang="en-GB" sz="1400" kern="1400">
                          <a:solidFill>
                            <a:srgbClr val="000000"/>
                          </a:solidFill>
                          <a:effectLst/>
                          <a:latin typeface="Calibri"/>
                        </a:rPr>
                        <a:t>TikTok</a:t>
                      </a:r>
                    </a:p>
                  </a:txBody>
                  <a:tcPr marL="36576" marR="36576" marT="36555" marB="36555"/>
                </a:tc>
                <a:tc>
                  <a:txBody>
                    <a:bodyPr/>
                    <a:lstStyle/>
                    <a:p>
                      <a:pPr marR="0" indent="0" algn="ctr" rtl="0">
                        <a:lnSpc>
                          <a:spcPct val="119000"/>
                        </a:lnSpc>
                        <a:spcBef>
                          <a:spcPts val="0"/>
                        </a:spcBef>
                        <a:spcAft>
                          <a:spcPts val="600"/>
                        </a:spcAft>
                      </a:pPr>
                      <a:r>
                        <a:rPr lang="en-GB" sz="1400" kern="1400">
                          <a:solidFill>
                            <a:srgbClr val="000000"/>
                          </a:solidFill>
                          <a:effectLst/>
                          <a:latin typeface="Calibri"/>
                        </a:rPr>
                        <a:t>13</a:t>
                      </a:r>
                    </a:p>
                  </a:txBody>
                  <a:tcPr marL="36576" marR="36576" marT="36555" marB="36555"/>
                </a:tc>
                <a:tc>
                  <a:txBody>
                    <a:bodyPr/>
                    <a:lstStyle/>
                    <a:p>
                      <a:pPr marR="0" indent="0" algn="ctr" rtl="0">
                        <a:lnSpc>
                          <a:spcPct val="119000"/>
                        </a:lnSpc>
                        <a:spcBef>
                          <a:spcPts val="0"/>
                        </a:spcBef>
                        <a:spcAft>
                          <a:spcPts val="600"/>
                        </a:spcAft>
                      </a:pPr>
                      <a:r>
                        <a:rPr lang="en-GB" sz="1400" kern="1400" dirty="0">
                          <a:solidFill>
                            <a:srgbClr val="000000"/>
                          </a:solidFill>
                          <a:effectLst/>
                          <a:latin typeface="Calibri"/>
                        </a:rPr>
                        <a:t> </a:t>
                      </a:r>
                    </a:p>
                  </a:txBody>
                  <a:tcPr marL="36576" marR="36576" marT="36555" marB="36555"/>
                </a:tc>
                <a:extLst>
                  <a:ext uri="{0D108BD9-81ED-4DB2-BD59-A6C34878D82A}">
                    <a16:rowId xmlns:a16="http://schemas.microsoft.com/office/drawing/2014/main" val="10005"/>
                  </a:ext>
                </a:extLst>
              </a:tr>
            </a:tbl>
          </a:graphicData>
        </a:graphic>
      </p:graphicFrame>
      <p:sp>
        <p:nvSpPr>
          <p:cNvPr id="31778" name="Control 1">
            <a:extLst>
              <a:ext uri="{FF2B5EF4-FFF2-40B4-BE49-F238E27FC236}">
                <a16:creationId xmlns:a16="http://schemas.microsoft.com/office/drawing/2014/main" id="{2E1CCB75-DE81-7B34-FAF2-33F73D29241C}"/>
              </a:ext>
            </a:extLst>
          </p:cNvPr>
          <p:cNvSpPr>
            <a:spLocks noChangeArrowheads="1" noChangeShapeType="1"/>
          </p:cNvSpPr>
          <p:nvPr/>
        </p:nvSpPr>
        <p:spPr bwMode="auto">
          <a:xfrm>
            <a:off x="3425826" y="6191251"/>
            <a:ext cx="6437313" cy="1819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1779" name="irc_mi" descr="Image result for whats app">
            <a:hlinkClick r:id="rId3"/>
            <a:extLst>
              <a:ext uri="{FF2B5EF4-FFF2-40B4-BE49-F238E27FC236}">
                <a16:creationId xmlns:a16="http://schemas.microsoft.com/office/drawing/2014/main" id="{F044549A-B0AB-FF6D-28C3-2CFEA0D29A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1826" y="4416426"/>
            <a:ext cx="411163"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31780" name="Picture 3" descr="snapcode[1]">
            <a:extLst>
              <a:ext uri="{FF2B5EF4-FFF2-40B4-BE49-F238E27FC236}">
                <a16:creationId xmlns:a16="http://schemas.microsoft.com/office/drawing/2014/main" id="{340AA58E-62E9-FA0E-D20C-0750E8C5A6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8026" y="4837114"/>
            <a:ext cx="25717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781" name="Picture 4" descr="Skype_logo">
            <a:extLst>
              <a:ext uri="{FF2B5EF4-FFF2-40B4-BE49-F238E27FC236}">
                <a16:creationId xmlns:a16="http://schemas.microsoft.com/office/drawing/2014/main" id="{8B483912-1931-2F5E-A919-C3DE6C1724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7225" y="5219700"/>
            <a:ext cx="482600" cy="211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1782" name="Picture 2">
            <a:extLst>
              <a:ext uri="{FF2B5EF4-FFF2-40B4-BE49-F238E27FC236}">
                <a16:creationId xmlns:a16="http://schemas.microsoft.com/office/drawing/2014/main" id="{1E63CF68-E87E-24B6-A0A2-8C5C19544C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2776" y="5548313"/>
            <a:ext cx="631825" cy="35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83" name="Picture 2">
            <a:extLst>
              <a:ext uri="{FF2B5EF4-FFF2-40B4-BE49-F238E27FC236}">
                <a16:creationId xmlns:a16="http://schemas.microsoft.com/office/drawing/2014/main" id="{F13EEE1A-79CF-D288-3BAF-384F4239D5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56588" y="5940425"/>
            <a:ext cx="58896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a:extLst>
              <a:ext uri="{FF2B5EF4-FFF2-40B4-BE49-F238E27FC236}">
                <a16:creationId xmlns:a16="http://schemas.microsoft.com/office/drawing/2014/main" id="{3C81D725-89C5-3526-BCE1-1968E9CC8FBF}"/>
              </a:ext>
            </a:extLst>
          </p:cNvPr>
          <p:cNvSpPr>
            <a:spLocks noGrp="1" noChangeArrowheads="1"/>
          </p:cNvSpPr>
          <p:nvPr>
            <p:ph type="title"/>
          </p:nvPr>
        </p:nvSpPr>
        <p:spPr>
          <a:xfrm>
            <a:off x="1981200" y="263525"/>
            <a:ext cx="8229600" cy="1143000"/>
          </a:xfrm>
        </p:spPr>
        <p:txBody>
          <a:bodyPr/>
          <a:lstStyle/>
          <a:p>
            <a:pPr eaLnBrk="1" hangingPunct="1"/>
            <a:r>
              <a:rPr lang="en-GB" altLang="en-US" b="1" u="sng">
                <a:solidFill>
                  <a:srgbClr val="FFFF00"/>
                </a:solidFill>
              </a:rPr>
              <a:t>Welcome to Team Salisbury</a:t>
            </a:r>
          </a:p>
        </p:txBody>
      </p:sp>
      <p:pic>
        <p:nvPicPr>
          <p:cNvPr id="5123" name="Picture 4102">
            <a:extLst>
              <a:ext uri="{FF2B5EF4-FFF2-40B4-BE49-F238E27FC236}">
                <a16:creationId xmlns:a16="http://schemas.microsoft.com/office/drawing/2014/main" id="{41B97A27-DBB6-83E5-A864-7AFDC369B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164" y="5624514"/>
            <a:ext cx="955675" cy="788987"/>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4" name="Picture 2" descr="A group of kids playing with a ball&#10;&#10;Description automatically generated">
            <a:extLst>
              <a:ext uri="{FF2B5EF4-FFF2-40B4-BE49-F238E27FC236}">
                <a16:creationId xmlns:a16="http://schemas.microsoft.com/office/drawing/2014/main" id="{A2C0B354-CEC3-9820-8534-7FD0F0E0F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8188" y="1373188"/>
            <a:ext cx="25828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4" descr="A group of children holding a black pipe&#10;&#10;Description automatically generated">
            <a:extLst>
              <a:ext uri="{FF2B5EF4-FFF2-40B4-BE49-F238E27FC236}">
                <a16:creationId xmlns:a16="http://schemas.microsoft.com/office/drawing/2014/main" id="{F6A4052A-80D1-2920-5D7B-10383C360C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7938" y="1373188"/>
            <a:ext cx="25828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A group of children holding black metal&#10;&#10;Description automatically generated">
            <a:extLst>
              <a:ext uri="{FF2B5EF4-FFF2-40B4-BE49-F238E27FC236}">
                <a16:creationId xmlns:a16="http://schemas.microsoft.com/office/drawing/2014/main" id="{8C6C5B6E-E473-A6D5-65B9-3ED5D3497B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8813" y="4292600"/>
            <a:ext cx="263525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8" descr="A group of children standing in a line&#10;&#10;Description automatically generated">
            <a:extLst>
              <a:ext uri="{FF2B5EF4-FFF2-40B4-BE49-F238E27FC236}">
                <a16:creationId xmlns:a16="http://schemas.microsoft.com/office/drawing/2014/main" id="{109C1C93-B7D8-E5CA-93EB-1C76F93544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5363" y="1603375"/>
            <a:ext cx="25828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0" descr="A group of kids playing with hula hoops&#10;&#10;Description automatically generated">
            <a:extLst>
              <a:ext uri="{FF2B5EF4-FFF2-40B4-BE49-F238E27FC236}">
                <a16:creationId xmlns:a16="http://schemas.microsoft.com/office/drawing/2014/main" id="{3C13EA57-0A4F-3CB9-8977-4EB877420E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51763" y="4294188"/>
            <a:ext cx="25828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2" descr="A group of kids playing with hula hoops&#10;&#10;Description automatically generated">
            <a:extLst>
              <a:ext uri="{FF2B5EF4-FFF2-40B4-BE49-F238E27FC236}">
                <a16:creationId xmlns:a16="http://schemas.microsoft.com/office/drawing/2014/main" id="{718C1135-D35E-7AF2-5A5C-A5001BC24EA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5363" y="3605213"/>
            <a:ext cx="2582862"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87F6FD57-49CB-0618-848B-FC731AED0B07}"/>
              </a:ext>
            </a:extLst>
          </p:cNvPr>
          <p:cNvSpPr>
            <a:spLocks noGrp="1" noChangeArrowheads="1"/>
          </p:cNvSpPr>
          <p:nvPr>
            <p:ph type="title"/>
          </p:nvPr>
        </p:nvSpPr>
        <p:spPr/>
        <p:txBody>
          <a:bodyPr/>
          <a:lstStyle/>
          <a:p>
            <a:r>
              <a:rPr lang="en-GB" altLang="en-US" b="1" u="sng" dirty="0">
                <a:solidFill>
                  <a:srgbClr val="FFFF00"/>
                </a:solidFill>
              </a:rPr>
              <a:t>Class Web Page </a:t>
            </a:r>
          </a:p>
        </p:txBody>
      </p:sp>
      <p:pic>
        <p:nvPicPr>
          <p:cNvPr id="33795" name="Content Placeholder 3">
            <a:extLst>
              <a:ext uri="{FF2B5EF4-FFF2-40B4-BE49-F238E27FC236}">
                <a16:creationId xmlns:a16="http://schemas.microsoft.com/office/drawing/2014/main" id="{E751055C-638D-3BBA-0788-AF576B9F3C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241927"/>
            <a:ext cx="4394200" cy="3695700"/>
          </a:xfrm>
        </p:spPr>
      </p:pic>
      <p:pic>
        <p:nvPicPr>
          <p:cNvPr id="33796" name="Picture 4">
            <a:extLst>
              <a:ext uri="{FF2B5EF4-FFF2-40B4-BE49-F238E27FC236}">
                <a16:creationId xmlns:a16="http://schemas.microsoft.com/office/drawing/2014/main" id="{ED16E953-D05C-4E0B-FF82-141984197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1698625"/>
            <a:ext cx="47752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417ADD1-128B-140D-663E-602ECD965B6E}"/>
              </a:ext>
            </a:extLst>
          </p:cNvPr>
          <p:cNvSpPr txBox="1">
            <a:spLocks/>
          </p:cNvSpPr>
          <p:nvPr/>
        </p:nvSpPr>
        <p:spPr bwMode="auto">
          <a:xfrm>
            <a:off x="2062997" y="5065712"/>
            <a:ext cx="4394199" cy="1143000"/>
          </a:xfrm>
          <a:prstGeom prst="rect">
            <a:avLst/>
          </a:prstGeom>
          <a:noFill/>
          <a:ln>
            <a:noFill/>
          </a:ln>
          <a:effec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altLang="en-US" sz="2400" kern="0" dirty="0">
                <a:solidFill>
                  <a:srgbClr val="FFFF00"/>
                </a:solidFill>
              </a:rPr>
              <a:t>Find out what’s happening in Y4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53DE0E8D-E535-4BDF-E2B6-735AE7AD6F6C}"/>
              </a:ext>
            </a:extLst>
          </p:cNvPr>
          <p:cNvSpPr>
            <a:spLocks noGrp="1" noChangeArrowheads="1"/>
          </p:cNvSpPr>
          <p:nvPr>
            <p:ph idx="1"/>
          </p:nvPr>
        </p:nvSpPr>
        <p:spPr>
          <a:xfrm>
            <a:off x="3215481" y="1378034"/>
            <a:ext cx="5761038" cy="4525962"/>
          </a:xfrm>
        </p:spPr>
        <p:txBody>
          <a:bodyPr>
            <a:normAutofit fontScale="92500" lnSpcReduction="10000"/>
          </a:bodyPr>
          <a:lstStyle/>
          <a:p>
            <a:pPr eaLnBrk="1" hangingPunct="1"/>
            <a:r>
              <a:rPr lang="en-US" altLang="en-US" dirty="0">
                <a:solidFill>
                  <a:schemeClr val="bg1"/>
                </a:solidFill>
              </a:rPr>
              <a:t>If you have any questions regarding this presentation, please do contact me and I will get back in touch as soon as possible.  </a:t>
            </a:r>
          </a:p>
          <a:p>
            <a:pPr eaLnBrk="1" hangingPunct="1"/>
            <a:endParaRPr lang="en-US" altLang="en-US" dirty="0"/>
          </a:p>
          <a:p>
            <a:pPr eaLnBrk="1" hangingPunct="1"/>
            <a:r>
              <a:rPr lang="en-US" altLang="en-US" dirty="0">
                <a:solidFill>
                  <a:schemeClr val="bg1"/>
                </a:solidFill>
              </a:rPr>
              <a:t>Please be aware, further information regarding Christmas and school trips will be shared in due course.  </a:t>
            </a:r>
          </a:p>
        </p:txBody>
      </p:sp>
      <p:sp>
        <p:nvSpPr>
          <p:cNvPr id="34819" name="Rectangle 2">
            <a:extLst>
              <a:ext uri="{FF2B5EF4-FFF2-40B4-BE49-F238E27FC236}">
                <a16:creationId xmlns:a16="http://schemas.microsoft.com/office/drawing/2014/main" id="{01F17274-27EA-8F74-03B3-B407BD21F96E}"/>
              </a:ext>
            </a:extLst>
          </p:cNvPr>
          <p:cNvSpPr>
            <a:spLocks noGrp="1" noChangeArrowheads="1"/>
          </p:cNvSpPr>
          <p:nvPr>
            <p:ph type="title"/>
          </p:nvPr>
        </p:nvSpPr>
        <p:spPr>
          <a:xfrm>
            <a:off x="1981200" y="-123825"/>
            <a:ext cx="8229600" cy="1143000"/>
          </a:xfrm>
        </p:spPr>
        <p:txBody>
          <a:bodyPr/>
          <a:lstStyle/>
          <a:p>
            <a:pPr eaLnBrk="1" hangingPunct="1"/>
            <a:r>
              <a:rPr lang="en-GB" altLang="en-US" b="1" u="sng" dirty="0">
                <a:solidFill>
                  <a:srgbClr val="FFFF00"/>
                </a:solidFill>
              </a:rPr>
              <a:t>Questions</a:t>
            </a:r>
          </a:p>
        </p:txBody>
      </p:sp>
      <p:pic>
        <p:nvPicPr>
          <p:cNvPr id="34820" name="Picture 2">
            <a:extLst>
              <a:ext uri="{FF2B5EF4-FFF2-40B4-BE49-F238E27FC236}">
                <a16:creationId xmlns:a16="http://schemas.microsoft.com/office/drawing/2014/main" id="{9A6F2A02-9261-0F52-DC35-8BF213E14E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6519" y="1944687"/>
            <a:ext cx="2906713"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8531FBE2-F28F-4A34-5B6B-7BB194FA5AA8}"/>
              </a:ext>
            </a:extLst>
          </p:cNvPr>
          <p:cNvSpPr>
            <a:spLocks noGrp="1" noChangeArrowheads="1"/>
          </p:cNvSpPr>
          <p:nvPr>
            <p:ph type="title"/>
          </p:nvPr>
        </p:nvSpPr>
        <p:spPr/>
        <p:txBody>
          <a:bodyPr/>
          <a:lstStyle/>
          <a:p>
            <a:pPr eaLnBrk="1" hangingPunct="1"/>
            <a:r>
              <a:rPr lang="en-GB" altLang="en-US" b="1" u="sng">
                <a:solidFill>
                  <a:srgbClr val="FFFF00"/>
                </a:solidFill>
              </a:rPr>
              <a:t>Good Evening</a:t>
            </a:r>
          </a:p>
        </p:txBody>
      </p:sp>
      <p:sp>
        <p:nvSpPr>
          <p:cNvPr id="36867" name="Rectangle 3">
            <a:extLst>
              <a:ext uri="{FF2B5EF4-FFF2-40B4-BE49-F238E27FC236}">
                <a16:creationId xmlns:a16="http://schemas.microsoft.com/office/drawing/2014/main" id="{6FB1F261-D94A-D41D-98B6-A0EBA8634B51}"/>
              </a:ext>
            </a:extLst>
          </p:cNvPr>
          <p:cNvSpPr>
            <a:spLocks noGrp="1" noChangeArrowheads="1"/>
          </p:cNvSpPr>
          <p:nvPr>
            <p:ph type="body" idx="1"/>
          </p:nvPr>
        </p:nvSpPr>
        <p:spPr/>
        <p:txBody>
          <a:bodyPr/>
          <a:lstStyle/>
          <a:p>
            <a:pPr eaLnBrk="1" hangingPunct="1"/>
            <a:endParaRPr lang="en-US" altLang="en-US"/>
          </a:p>
        </p:txBody>
      </p:sp>
      <p:pic>
        <p:nvPicPr>
          <p:cNvPr id="36868" name="Picture 4" descr="MC900423171[1]">
            <a:extLst>
              <a:ext uri="{FF2B5EF4-FFF2-40B4-BE49-F238E27FC236}">
                <a16:creationId xmlns:a16="http://schemas.microsoft.com/office/drawing/2014/main" id="{01750490-1EB9-DCB9-8592-0038349F98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5" y="2205038"/>
            <a:ext cx="343535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5138C7-59F2-3FAA-8432-A453A86B97A2}"/>
              </a:ext>
            </a:extLst>
          </p:cNvPr>
          <p:cNvSpPr txBox="1"/>
          <p:nvPr/>
        </p:nvSpPr>
        <p:spPr>
          <a:xfrm>
            <a:off x="570272" y="652151"/>
            <a:ext cx="10894142" cy="6385274"/>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sng" strike="noStrike" kern="1200" cap="none" spc="0" normalizeH="0" baseline="0" noProof="0" dirty="0">
                <a:ln>
                  <a:noFill/>
                </a:ln>
                <a:solidFill>
                  <a:srgbClr val="FFFF00"/>
                </a:solidFill>
                <a:effectLst/>
                <a:uLnTx/>
                <a:uFillTx/>
                <a:latin typeface="SassoonPrimaryType" pitchFamily="2" charset="0"/>
                <a:ea typeface="+mn-ea"/>
                <a:cs typeface="+mn-cs"/>
              </a:rPr>
              <a:t>St Andrew’s School Vision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3200" b="1" dirty="0">
              <a:solidFill>
                <a:prstClr val="black"/>
              </a:solidFill>
              <a:latin typeface="SassoonPrimaryType" pitchFamily="2"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rPr>
              <a:t>‘Everything you do, do in love’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0" i="0" u="none" strike="noStrike" kern="1200" cap="none" spc="0" normalizeH="0" baseline="0" noProof="0" dirty="0">
                <a:ln>
                  <a:noFill/>
                </a:ln>
                <a:solidFill>
                  <a:prstClr val="black"/>
                </a:solidFill>
                <a:effectLst/>
                <a:uLnTx/>
                <a:uFillTx/>
                <a:latin typeface="SassoonPrimaryType" pitchFamily="2" charset="0"/>
                <a:ea typeface="+mn-ea"/>
                <a:cs typeface="+mn-cs"/>
              </a:rPr>
              <a:t>At St Andrew’s, we seek to be a safe and happy environment, inspiring our school family to be positive participants in the world community.  A place where we are all encouraged, through love and service, to be the very best.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rPr>
              <a:t>Love one another, as I have loved you</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rPr>
              <a:t>John 13:34</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1" i="0" u="none" strike="noStrike" kern="1200" cap="none" spc="0" normalizeH="0" baseline="0" noProof="0" dirty="0">
              <a:ln>
                <a:noFill/>
              </a:ln>
              <a:solidFill>
                <a:prstClr val="black"/>
              </a:solidFill>
              <a:effectLst/>
              <a:uLnTx/>
              <a:uFillTx/>
              <a:latin typeface="SassoonPrimaryType" pitchFamily="2" charset="0"/>
              <a:ea typeface="+mn-ea"/>
              <a:cs typeface="+mn-cs"/>
            </a:endParaRPr>
          </a:p>
        </p:txBody>
      </p:sp>
      <p:pic>
        <p:nvPicPr>
          <p:cNvPr id="8" name="Picture 7">
            <a:extLst>
              <a:ext uri="{FF2B5EF4-FFF2-40B4-BE49-F238E27FC236}">
                <a16:creationId xmlns:a16="http://schemas.microsoft.com/office/drawing/2014/main" id="{3A0F1FA8-67CD-0012-B0C9-481C5738807C}"/>
              </a:ext>
            </a:extLst>
          </p:cNvPr>
          <p:cNvPicPr>
            <a:picLocks noChangeAspect="1"/>
          </p:cNvPicPr>
          <p:nvPr/>
        </p:nvPicPr>
        <p:blipFill>
          <a:blip r:embed="rId2"/>
          <a:stretch>
            <a:fillRect/>
          </a:stretch>
        </p:blipFill>
        <p:spPr>
          <a:xfrm>
            <a:off x="9994165" y="826254"/>
            <a:ext cx="1499746" cy="1127858"/>
          </a:xfrm>
          <a:prstGeom prst="rect">
            <a:avLst/>
          </a:prstGeom>
        </p:spPr>
      </p:pic>
      <p:pic>
        <p:nvPicPr>
          <p:cNvPr id="2" name="Picture 1">
            <a:extLst>
              <a:ext uri="{FF2B5EF4-FFF2-40B4-BE49-F238E27FC236}">
                <a16:creationId xmlns:a16="http://schemas.microsoft.com/office/drawing/2014/main" id="{91476057-E7DF-1381-FFCC-EE76EAB5543D}"/>
              </a:ext>
            </a:extLst>
          </p:cNvPr>
          <p:cNvPicPr>
            <a:picLocks noChangeAspect="1"/>
          </p:cNvPicPr>
          <p:nvPr/>
        </p:nvPicPr>
        <p:blipFill>
          <a:blip r:embed="rId2"/>
          <a:stretch>
            <a:fillRect/>
          </a:stretch>
        </p:blipFill>
        <p:spPr>
          <a:xfrm>
            <a:off x="570272" y="826254"/>
            <a:ext cx="1499746" cy="1127858"/>
          </a:xfrm>
          <a:prstGeom prst="rect">
            <a:avLst/>
          </a:prstGeom>
        </p:spPr>
      </p:pic>
    </p:spTree>
    <p:extLst>
      <p:ext uri="{BB962C8B-B14F-4D97-AF65-F5344CB8AC3E}">
        <p14:creationId xmlns:p14="http://schemas.microsoft.com/office/powerpoint/2010/main" val="68627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5138C7-59F2-3FAA-8432-A453A86B97A2}"/>
              </a:ext>
            </a:extLst>
          </p:cNvPr>
          <p:cNvSpPr txBox="1"/>
          <p:nvPr/>
        </p:nvSpPr>
        <p:spPr>
          <a:xfrm>
            <a:off x="570272" y="652151"/>
            <a:ext cx="10894142" cy="5100435"/>
          </a:xfrm>
          <a:prstGeom prst="rect">
            <a:avLst/>
          </a:prstGeom>
          <a:noFill/>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200" b="1" i="0" u="sng" strike="noStrike" kern="1200" cap="none" spc="0" normalizeH="0" baseline="0" noProof="0" dirty="0">
                <a:ln>
                  <a:noFill/>
                </a:ln>
                <a:solidFill>
                  <a:srgbClr val="FFFF00"/>
                </a:solidFill>
                <a:effectLst/>
                <a:uLnTx/>
                <a:uFillTx/>
                <a:latin typeface="SassoonPrimaryType" pitchFamily="2" charset="0"/>
                <a:ea typeface="+mn-ea"/>
                <a:cs typeface="+mn-cs"/>
              </a:rPr>
              <a:t>St Andrew’s Golden Threads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sz="2800" b="1" dirty="0">
              <a:solidFill>
                <a:prstClr val="black"/>
              </a:solidFill>
              <a:latin typeface="SassoonPrimaryType" pitchFamily="2" charset="0"/>
            </a:endParaRPr>
          </a:p>
          <a:p>
            <a:pPr marL="342900" lvl="0" indent="-342900" algn="just">
              <a:lnSpc>
                <a:spcPct val="115000"/>
              </a:lnSpc>
              <a:spcBef>
                <a:spcPts val="1000"/>
              </a:spcBef>
              <a:spcAft>
                <a:spcPts val="0"/>
              </a:spcAft>
              <a:buFont typeface="Symbol" panose="05050102010706020507" pitchFamily="18" charset="2"/>
              <a:buChar char=""/>
            </a:pPr>
            <a:endPar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endParaRPr>
          </a:p>
          <a:p>
            <a:pPr marL="342900" lvl="0" indent="-342900" algn="just">
              <a:lnSpc>
                <a:spcPct val="115000"/>
              </a:lnSpc>
              <a:spcBef>
                <a:spcPts val="1000"/>
              </a:spcBef>
              <a:spcAft>
                <a:spcPts val="0"/>
              </a:spcAft>
              <a:buFont typeface="Symbol" panose="05050102010706020507" pitchFamily="18" charset="2"/>
              <a:buChar char=""/>
            </a:pPr>
            <a:r>
              <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rPr>
              <a:t>high aspirations permeate throughout the school.</a:t>
            </a:r>
            <a:endParaRPr lang="en-GB"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000"/>
              </a:spcBef>
              <a:spcAft>
                <a:spcPts val="0"/>
              </a:spcAft>
              <a:buFont typeface="Symbol" panose="05050102010706020507" pitchFamily="18" charset="2"/>
              <a:buChar char=""/>
            </a:pPr>
            <a:r>
              <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rPr>
              <a:t>we develop a lifelong love of reading.</a:t>
            </a:r>
            <a:endParaRPr lang="en-GB"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000"/>
              </a:spcBef>
              <a:spcAft>
                <a:spcPts val="0"/>
              </a:spcAft>
              <a:buFont typeface="Symbol" panose="05050102010706020507" pitchFamily="18" charset="2"/>
              <a:buChar char=""/>
            </a:pPr>
            <a:r>
              <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rPr>
              <a:t>British Values are an intrinsic part of the school.</a:t>
            </a:r>
            <a:endParaRPr lang="en-GB"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342900" lvl="0" indent="-342900" algn="just">
              <a:lnSpc>
                <a:spcPct val="115000"/>
              </a:lnSpc>
              <a:spcBef>
                <a:spcPts val="1000"/>
              </a:spcBef>
              <a:spcAft>
                <a:spcPts val="0"/>
              </a:spcAft>
              <a:buFont typeface="Symbol" panose="05050102010706020507" pitchFamily="18" charset="2"/>
              <a:buChar char=""/>
            </a:pPr>
            <a:r>
              <a:rPr lang="en-GB" sz="3200" dirty="0">
                <a:solidFill>
                  <a:schemeClr val="bg1"/>
                </a:solidFill>
                <a:effectLst/>
                <a:latin typeface="SassoonPrimaryType" pitchFamily="2" charset="0"/>
                <a:ea typeface="Arial" panose="020B0604020202020204" pitchFamily="34" charset="0"/>
                <a:cs typeface="Times New Roman" panose="02020603050405020304" pitchFamily="18" charset="0"/>
              </a:rPr>
              <a:t>we offer cultural experiences and enrichment opportunities.</a:t>
            </a:r>
            <a:endParaRPr lang="en-GB" sz="3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3200" b="1" i="0" u="none" strike="noStrike" kern="1200" cap="none" spc="0" normalizeH="0" baseline="0" noProof="0" dirty="0">
              <a:ln>
                <a:noFill/>
              </a:ln>
              <a:solidFill>
                <a:prstClr val="black"/>
              </a:solidFill>
              <a:effectLst/>
              <a:uLnTx/>
              <a:uFillTx/>
              <a:latin typeface="SassoonPrimaryType" pitchFamily="2" charset="0"/>
              <a:ea typeface="+mn-ea"/>
              <a:cs typeface="+mn-cs"/>
            </a:endParaRPr>
          </a:p>
        </p:txBody>
      </p:sp>
      <p:pic>
        <p:nvPicPr>
          <p:cNvPr id="8" name="Picture 7">
            <a:extLst>
              <a:ext uri="{FF2B5EF4-FFF2-40B4-BE49-F238E27FC236}">
                <a16:creationId xmlns:a16="http://schemas.microsoft.com/office/drawing/2014/main" id="{3A0F1FA8-67CD-0012-B0C9-481C5738807C}"/>
              </a:ext>
            </a:extLst>
          </p:cNvPr>
          <p:cNvPicPr>
            <a:picLocks noChangeAspect="1"/>
          </p:cNvPicPr>
          <p:nvPr/>
        </p:nvPicPr>
        <p:blipFill>
          <a:blip r:embed="rId2"/>
          <a:stretch>
            <a:fillRect/>
          </a:stretch>
        </p:blipFill>
        <p:spPr>
          <a:xfrm>
            <a:off x="5346127" y="5437583"/>
            <a:ext cx="1499746" cy="1127858"/>
          </a:xfrm>
          <a:prstGeom prst="rect">
            <a:avLst/>
          </a:prstGeom>
        </p:spPr>
      </p:pic>
      <p:pic>
        <p:nvPicPr>
          <p:cNvPr id="1026" name="Picture 2" descr="Unity Teaching School Hub - The Golden ...">
            <a:extLst>
              <a:ext uri="{FF2B5EF4-FFF2-40B4-BE49-F238E27FC236}">
                <a16:creationId xmlns:a16="http://schemas.microsoft.com/office/drawing/2014/main" id="{BD842D40-0E6F-C22C-0CF4-7A71FA62D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1362831"/>
            <a:ext cx="5715000" cy="657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012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8" descr="Product Image">
            <a:hlinkClick r:id="rId2"/>
            <a:extLst>
              <a:ext uri="{FF2B5EF4-FFF2-40B4-BE49-F238E27FC236}">
                <a16:creationId xmlns:a16="http://schemas.microsoft.com/office/drawing/2014/main" id="{1E774176-F887-1BA1-60E5-244C8C122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833" y="1120775"/>
            <a:ext cx="3319463"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Box 1">
            <a:extLst>
              <a:ext uri="{FF2B5EF4-FFF2-40B4-BE49-F238E27FC236}">
                <a16:creationId xmlns:a16="http://schemas.microsoft.com/office/drawing/2014/main" id="{AE577AC8-356D-FC76-468F-752720313652}"/>
              </a:ext>
            </a:extLst>
          </p:cNvPr>
          <p:cNvSpPr txBox="1">
            <a:spLocks noChangeArrowheads="1"/>
          </p:cNvSpPr>
          <p:nvPr/>
        </p:nvSpPr>
        <p:spPr bwMode="auto">
          <a:xfrm>
            <a:off x="4843464" y="1120775"/>
            <a:ext cx="57165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742950" indent="-28575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defTabSz="4572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lgn="just" eaLnBrk="1" hangingPunct="1">
              <a:spcBef>
                <a:spcPct val="0"/>
              </a:spcBef>
              <a:buClrTx/>
              <a:buSzTx/>
              <a:buFontTx/>
              <a:buNone/>
            </a:pPr>
            <a:r>
              <a:rPr lang="en-GB" altLang="en-US" sz="1800" dirty="0">
                <a:solidFill>
                  <a:schemeClr val="bg1"/>
                </a:solidFill>
                <a:latin typeface="SassoonPrimaryType" pitchFamily="2" charset="0"/>
                <a:cs typeface="Arial" panose="020B0604020202020204" pitchFamily="34" charset="0"/>
              </a:rPr>
              <a:t>As a school community, we have high expectation of our pupils and want to ensure that they all achieve their best. Our </a:t>
            </a:r>
            <a:r>
              <a:rPr lang="en-GB" altLang="en-US" sz="1800" b="1" u="sng" dirty="0">
                <a:solidFill>
                  <a:schemeClr val="bg1"/>
                </a:solidFill>
                <a:latin typeface="SassoonPrimaryType" pitchFamily="2" charset="0"/>
                <a:cs typeface="Arial" panose="020B0604020202020204" pitchFamily="34" charset="0"/>
              </a:rPr>
              <a:t>philosophy</a:t>
            </a:r>
            <a:r>
              <a:rPr lang="en-GB" altLang="en-US" sz="1800" dirty="0">
                <a:solidFill>
                  <a:schemeClr val="bg1"/>
                </a:solidFill>
                <a:latin typeface="SassoonPrimaryType" pitchFamily="2" charset="0"/>
                <a:cs typeface="Arial" panose="020B0604020202020204" pitchFamily="34" charset="0"/>
              </a:rPr>
              <a:t> is to </a:t>
            </a:r>
            <a:r>
              <a:rPr lang="en-GB" altLang="en-US" sz="1800" b="1" u="sng" dirty="0">
                <a:solidFill>
                  <a:schemeClr val="bg1"/>
                </a:solidFill>
                <a:latin typeface="SassoonPrimaryType" pitchFamily="2" charset="0"/>
                <a:cs typeface="Arial" panose="020B0604020202020204" pitchFamily="34" charset="0"/>
              </a:rPr>
              <a:t>encourage</a:t>
            </a:r>
            <a:r>
              <a:rPr lang="en-GB" altLang="en-US" sz="1800" dirty="0">
                <a:solidFill>
                  <a:schemeClr val="bg1"/>
                </a:solidFill>
                <a:latin typeface="SassoonPrimaryType" pitchFamily="2" charset="0"/>
                <a:cs typeface="Arial" panose="020B0604020202020204" pitchFamily="34" charset="0"/>
              </a:rPr>
              <a:t> the </a:t>
            </a:r>
            <a:r>
              <a:rPr lang="en-GB" altLang="en-US" sz="1800" b="1" u="sng" dirty="0">
                <a:solidFill>
                  <a:schemeClr val="bg1"/>
                </a:solidFill>
                <a:latin typeface="SassoonPrimaryType" pitchFamily="2" charset="0"/>
                <a:cs typeface="Arial" panose="020B0604020202020204" pitchFamily="34" charset="0"/>
              </a:rPr>
              <a:t>positive</a:t>
            </a:r>
            <a:r>
              <a:rPr lang="en-GB" altLang="en-US" sz="1800" dirty="0">
                <a:solidFill>
                  <a:schemeClr val="bg1"/>
                </a:solidFill>
                <a:latin typeface="SassoonPrimaryType" pitchFamily="2" charset="0"/>
                <a:cs typeface="Arial" panose="020B0604020202020204" pitchFamily="34" charset="0"/>
              </a:rPr>
              <a:t> behaviours.  The golden rules are followed across school and POSITIVE reinforcement and encouragements of these rules is demonstrated in various ways, such as: </a:t>
            </a:r>
          </a:p>
        </p:txBody>
      </p:sp>
      <p:sp>
        <p:nvSpPr>
          <p:cNvPr id="6" name="Rectangle 6">
            <a:extLst>
              <a:ext uri="{FF2B5EF4-FFF2-40B4-BE49-F238E27FC236}">
                <a16:creationId xmlns:a16="http://schemas.microsoft.com/office/drawing/2014/main" id="{7C075CDC-F6B7-9EAE-61F6-F91C8E80775D}"/>
              </a:ext>
            </a:extLst>
          </p:cNvPr>
          <p:cNvSpPr>
            <a:spLocks noGrp="1"/>
          </p:cNvSpPr>
          <p:nvPr>
            <p:ph sz="half" idx="1"/>
          </p:nvPr>
        </p:nvSpPr>
        <p:spPr>
          <a:xfrm>
            <a:off x="4965701" y="3262313"/>
            <a:ext cx="2735263" cy="3543300"/>
          </a:xfrm>
        </p:spPr>
        <p:txBody>
          <a:bodyPr rtlCol="0">
            <a:normAutofit fontScale="77500" lnSpcReduction="20000"/>
          </a:bodyPr>
          <a:lstStyle/>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Verbal Praise</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House Points</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Merits</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Star of the Week</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Celebration Worship</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Effort Cup</a:t>
            </a:r>
          </a:p>
          <a:p>
            <a:pPr marL="342906" indent="-342906" defTabSz="457207">
              <a:buClr>
                <a:schemeClr val="bg2">
                  <a:lumMod val="40000"/>
                  <a:lumOff val="60000"/>
                </a:schemeClr>
              </a:buClr>
              <a:buFont typeface="Wingdings 3" charset="2"/>
              <a:buChar char=""/>
              <a:defRPr/>
            </a:pPr>
            <a:r>
              <a:rPr lang="en-GB" altLang="en-US" dirty="0">
                <a:solidFill>
                  <a:schemeClr val="bg1"/>
                </a:solidFill>
                <a:latin typeface="SassoonPrimaryType" pitchFamily="2" charset="0"/>
              </a:rPr>
              <a:t>Responsibilities around school</a:t>
            </a:r>
          </a:p>
        </p:txBody>
      </p:sp>
      <p:sp>
        <p:nvSpPr>
          <p:cNvPr id="13317" name="Title 2">
            <a:extLst>
              <a:ext uri="{FF2B5EF4-FFF2-40B4-BE49-F238E27FC236}">
                <a16:creationId xmlns:a16="http://schemas.microsoft.com/office/drawing/2014/main" id="{9181CE2C-69E8-EB48-F5D8-A12F2428A9C5}"/>
              </a:ext>
            </a:extLst>
          </p:cNvPr>
          <p:cNvSpPr>
            <a:spLocks noGrp="1" noChangeArrowheads="1"/>
          </p:cNvSpPr>
          <p:nvPr>
            <p:ph type="title"/>
          </p:nvPr>
        </p:nvSpPr>
        <p:spPr>
          <a:xfrm>
            <a:off x="1774825" y="201613"/>
            <a:ext cx="9372600" cy="919162"/>
          </a:xfrm>
        </p:spPr>
        <p:txBody>
          <a:bodyPr/>
          <a:lstStyle/>
          <a:p>
            <a:pPr eaLnBrk="1" hangingPunct="1"/>
            <a:r>
              <a:rPr lang="en-GB" altLang="en-US" b="1" u="sng" dirty="0">
                <a:solidFill>
                  <a:srgbClr val="FFFF00"/>
                </a:solidFill>
                <a:latin typeface="SassoonPrimaryType" pitchFamily="2" charset="0"/>
              </a:rPr>
              <a:t>Golden Rules and Expectations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72AA-19E8-84B6-05AF-C1C6C835FE59}"/>
              </a:ext>
            </a:extLst>
          </p:cNvPr>
          <p:cNvSpPr>
            <a:spLocks noGrp="1"/>
          </p:cNvSpPr>
          <p:nvPr>
            <p:ph type="title"/>
          </p:nvPr>
        </p:nvSpPr>
        <p:spPr/>
        <p:txBody>
          <a:bodyPr/>
          <a:lstStyle/>
          <a:p>
            <a:r>
              <a:rPr lang="en-GB" b="1" u="sng" dirty="0">
                <a:solidFill>
                  <a:srgbClr val="FFFF00"/>
                </a:solidFill>
                <a:latin typeface="SassoonPrimaryType" pitchFamily="2" charset="0"/>
              </a:rPr>
              <a:t>Behaviour and Relationships Policy</a:t>
            </a:r>
          </a:p>
        </p:txBody>
      </p:sp>
      <p:sp>
        <p:nvSpPr>
          <p:cNvPr id="3" name="Content Placeholder 2">
            <a:extLst>
              <a:ext uri="{FF2B5EF4-FFF2-40B4-BE49-F238E27FC236}">
                <a16:creationId xmlns:a16="http://schemas.microsoft.com/office/drawing/2014/main" id="{10F2E390-FDF4-970A-80EE-8736F520DD46}"/>
              </a:ext>
            </a:extLst>
          </p:cNvPr>
          <p:cNvSpPr>
            <a:spLocks noGrp="1"/>
          </p:cNvSpPr>
          <p:nvPr>
            <p:ph idx="1"/>
          </p:nvPr>
        </p:nvSpPr>
        <p:spPr/>
        <p:txBody>
          <a:bodyPr/>
          <a:lstStyle/>
          <a:p>
            <a:pPr marL="0" indent="0">
              <a:buNone/>
            </a:pPr>
            <a:r>
              <a:rPr lang="en-GB" sz="3200" dirty="0">
                <a:solidFill>
                  <a:schemeClr val="bg1"/>
                </a:solidFill>
                <a:latin typeface="SassoonPrimaryType" pitchFamily="2" charset="0"/>
              </a:rPr>
              <a:t>We are currently finalising our new Behaviour and Relationships policy. Once approved by the governors, this will be communicated to all parents and carers. </a:t>
            </a:r>
          </a:p>
          <a:p>
            <a:endParaRPr lang="en-GB" dirty="0"/>
          </a:p>
        </p:txBody>
      </p:sp>
      <p:pic>
        <p:nvPicPr>
          <p:cNvPr id="4" name="Picture 3">
            <a:extLst>
              <a:ext uri="{FF2B5EF4-FFF2-40B4-BE49-F238E27FC236}">
                <a16:creationId xmlns:a16="http://schemas.microsoft.com/office/drawing/2014/main" id="{A369F86D-5019-C4C3-ADB6-6B48C19F2B60}"/>
              </a:ext>
            </a:extLst>
          </p:cNvPr>
          <p:cNvPicPr>
            <a:picLocks noChangeAspect="1"/>
          </p:cNvPicPr>
          <p:nvPr/>
        </p:nvPicPr>
        <p:blipFill>
          <a:blip r:embed="rId2"/>
          <a:stretch>
            <a:fillRect/>
          </a:stretch>
        </p:blipFill>
        <p:spPr>
          <a:xfrm>
            <a:off x="4792842" y="3429000"/>
            <a:ext cx="2606316" cy="2707024"/>
          </a:xfrm>
          <a:prstGeom prst="rect">
            <a:avLst/>
          </a:prstGeom>
        </p:spPr>
      </p:pic>
    </p:spTree>
    <p:extLst>
      <p:ext uri="{BB962C8B-B14F-4D97-AF65-F5344CB8AC3E}">
        <p14:creationId xmlns:p14="http://schemas.microsoft.com/office/powerpoint/2010/main" val="742230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372AA-19E8-84B6-05AF-C1C6C835FE59}"/>
              </a:ext>
            </a:extLst>
          </p:cNvPr>
          <p:cNvSpPr>
            <a:spLocks noGrp="1"/>
          </p:cNvSpPr>
          <p:nvPr>
            <p:ph type="title"/>
          </p:nvPr>
        </p:nvSpPr>
        <p:spPr/>
        <p:txBody>
          <a:bodyPr/>
          <a:lstStyle/>
          <a:p>
            <a:r>
              <a:rPr lang="en-GB" b="1" u="sng" dirty="0">
                <a:solidFill>
                  <a:srgbClr val="FFFF00"/>
                </a:solidFill>
                <a:latin typeface="SassoonPrimaryType" pitchFamily="2" charset="0"/>
              </a:rPr>
              <a:t>Nut Free School</a:t>
            </a:r>
          </a:p>
        </p:txBody>
      </p:sp>
      <p:sp>
        <p:nvSpPr>
          <p:cNvPr id="3" name="Content Placeholder 2">
            <a:extLst>
              <a:ext uri="{FF2B5EF4-FFF2-40B4-BE49-F238E27FC236}">
                <a16:creationId xmlns:a16="http://schemas.microsoft.com/office/drawing/2014/main" id="{10F2E390-FDF4-970A-80EE-8736F520DD46}"/>
              </a:ext>
            </a:extLst>
          </p:cNvPr>
          <p:cNvSpPr>
            <a:spLocks noGrp="1"/>
          </p:cNvSpPr>
          <p:nvPr>
            <p:ph idx="1"/>
          </p:nvPr>
        </p:nvSpPr>
        <p:spPr/>
        <p:txBody>
          <a:bodyPr/>
          <a:lstStyle/>
          <a:p>
            <a:pPr marL="0" indent="0">
              <a:buNone/>
            </a:pPr>
            <a:r>
              <a:rPr lang="en-GB" sz="3200" dirty="0">
                <a:solidFill>
                  <a:schemeClr val="bg1"/>
                </a:solidFill>
                <a:latin typeface="SassoonPrimaryType" pitchFamily="2" charset="0"/>
              </a:rPr>
              <a:t>Please avoid sending your children into school with any food containing nuts. If you are unsure of whether food you are intending to provide contains nuts, please check with staff in the school office. </a:t>
            </a:r>
          </a:p>
          <a:p>
            <a:pPr marL="0" indent="0">
              <a:buNone/>
            </a:pPr>
            <a:r>
              <a:rPr lang="en-GB" sz="3200" dirty="0">
                <a:solidFill>
                  <a:schemeClr val="bg1"/>
                </a:solidFill>
                <a:latin typeface="SassoonPrimaryType" pitchFamily="2" charset="0"/>
              </a:rPr>
              <a:t>Information regarding nut allergies from the NHS can be found via the following link: </a:t>
            </a:r>
          </a:p>
          <a:p>
            <a:pPr marL="0" indent="0">
              <a:buNone/>
            </a:pPr>
            <a:endParaRPr lang="en-GB" sz="3200" dirty="0">
              <a:solidFill>
                <a:schemeClr val="bg1"/>
              </a:solidFill>
              <a:latin typeface="SassoonPrimaryType" pitchFamily="2" charset="0"/>
            </a:endParaRPr>
          </a:p>
          <a:p>
            <a:pPr marL="0" indent="0">
              <a:buNone/>
            </a:pPr>
            <a:r>
              <a:rPr lang="en-GB" sz="3200" dirty="0">
                <a:solidFill>
                  <a:schemeClr val="bg1"/>
                </a:solidFill>
                <a:latin typeface="SassoonPrimaryType" pitchFamily="2" charset="0"/>
                <a:hlinkClick r:id="rId2">
                  <a:extLst>
                    <a:ext uri="{A12FA001-AC4F-418D-AE19-62706E023703}">
                      <ahyp:hlinkClr xmlns:ahyp="http://schemas.microsoft.com/office/drawing/2018/hyperlinkcolor" val="tx"/>
                    </a:ext>
                  </a:extLst>
                </a:hlinkClick>
              </a:rPr>
              <a:t>https://www.nhs.co.uk/conditions/food-allergy/</a:t>
            </a:r>
            <a:r>
              <a:rPr lang="en-GB" sz="3200" dirty="0">
                <a:solidFill>
                  <a:schemeClr val="bg1"/>
                </a:solidFill>
                <a:latin typeface="SassoonPrimaryType" pitchFamily="2" charset="0"/>
              </a:rPr>
              <a:t>  </a:t>
            </a:r>
          </a:p>
          <a:p>
            <a:endParaRPr lang="en-GB" dirty="0"/>
          </a:p>
        </p:txBody>
      </p:sp>
      <p:pic>
        <p:nvPicPr>
          <p:cNvPr id="5" name="Picture 4">
            <a:extLst>
              <a:ext uri="{FF2B5EF4-FFF2-40B4-BE49-F238E27FC236}">
                <a16:creationId xmlns:a16="http://schemas.microsoft.com/office/drawing/2014/main" id="{EE859B14-FBFB-2607-C2FE-53CC1ED220BC}"/>
              </a:ext>
            </a:extLst>
          </p:cNvPr>
          <p:cNvPicPr>
            <a:picLocks noChangeAspect="1"/>
          </p:cNvPicPr>
          <p:nvPr/>
        </p:nvPicPr>
        <p:blipFill>
          <a:blip r:embed="rId3"/>
          <a:stretch>
            <a:fillRect/>
          </a:stretch>
        </p:blipFill>
        <p:spPr>
          <a:xfrm>
            <a:off x="8826632" y="3429000"/>
            <a:ext cx="2755768" cy="2862250"/>
          </a:xfrm>
          <a:prstGeom prst="rect">
            <a:avLst/>
          </a:prstGeom>
        </p:spPr>
      </p:pic>
    </p:spTree>
    <p:extLst>
      <p:ext uri="{BB962C8B-B14F-4D97-AF65-F5344CB8AC3E}">
        <p14:creationId xmlns:p14="http://schemas.microsoft.com/office/powerpoint/2010/main" val="2631099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D75082-2797-D473-F62B-AD244A793DB9}"/>
              </a:ext>
            </a:extLst>
          </p:cNvPr>
          <p:cNvSpPr>
            <a:spLocks noGrp="1"/>
          </p:cNvSpPr>
          <p:nvPr>
            <p:ph idx="1"/>
          </p:nvPr>
        </p:nvSpPr>
        <p:spPr>
          <a:xfrm>
            <a:off x="1611314" y="1268414"/>
            <a:ext cx="9056687" cy="4897437"/>
          </a:xfrm>
        </p:spPr>
        <p:txBody>
          <a:bodyPr>
            <a:normAutofit/>
          </a:bodyPr>
          <a:lstStyle/>
          <a:p>
            <a:pPr marL="365760" indent="-256032">
              <a:lnSpc>
                <a:spcPct val="110000"/>
              </a:lnSpc>
              <a:spcBef>
                <a:spcPts val="0"/>
              </a:spcBef>
              <a:buFont typeface="Wingdings 3"/>
              <a:buChar char=""/>
              <a:defRPr/>
            </a:pPr>
            <a:r>
              <a:rPr lang="en-GB" sz="2600" dirty="0">
                <a:solidFill>
                  <a:schemeClr val="bg1"/>
                </a:solidFill>
                <a:latin typeface="Sassoon Penpals Joined"/>
              </a:rPr>
              <a:t>Letters (Twitter or class webpage)</a:t>
            </a:r>
          </a:p>
          <a:p>
            <a:pPr marL="0" indent="0">
              <a:lnSpc>
                <a:spcPct val="110000"/>
              </a:lnSpc>
              <a:spcBef>
                <a:spcPts val="0"/>
              </a:spcBef>
              <a:buNone/>
              <a:defRPr/>
            </a:pPr>
            <a:endParaRPr lang="en-GB" sz="500" dirty="0">
              <a:solidFill>
                <a:schemeClr val="bg1"/>
              </a:solidFill>
              <a:latin typeface="Sassoon Penpals Joined"/>
            </a:endParaRPr>
          </a:p>
          <a:p>
            <a:pPr marL="365760" indent="-256032">
              <a:lnSpc>
                <a:spcPct val="110000"/>
              </a:lnSpc>
              <a:spcBef>
                <a:spcPts val="0"/>
              </a:spcBef>
              <a:buFont typeface="Wingdings 3"/>
              <a:buChar char=""/>
              <a:defRPr/>
            </a:pPr>
            <a:r>
              <a:rPr lang="en-GB" sz="2600" dirty="0">
                <a:solidFill>
                  <a:schemeClr val="bg1"/>
                </a:solidFill>
                <a:latin typeface="Sassoon Penpals Joined"/>
              </a:rPr>
              <a:t>Morning routine – punctuality is essential</a:t>
            </a:r>
          </a:p>
          <a:p>
            <a:pPr marL="0" indent="0">
              <a:lnSpc>
                <a:spcPct val="110000"/>
              </a:lnSpc>
              <a:spcBef>
                <a:spcPts val="0"/>
              </a:spcBef>
              <a:buNone/>
              <a:defRPr/>
            </a:pPr>
            <a:endParaRPr lang="en-GB" sz="500" dirty="0">
              <a:solidFill>
                <a:schemeClr val="bg1"/>
              </a:solidFill>
              <a:latin typeface="Sassoon Penpals Joined"/>
            </a:endParaRPr>
          </a:p>
          <a:p>
            <a:pPr marL="365760" indent="-256032">
              <a:lnSpc>
                <a:spcPct val="110000"/>
              </a:lnSpc>
              <a:spcBef>
                <a:spcPts val="0"/>
              </a:spcBef>
              <a:buFont typeface="Wingdings 3"/>
              <a:buChar char=""/>
              <a:defRPr/>
            </a:pPr>
            <a:r>
              <a:rPr lang="en-GB" sz="2600" dirty="0">
                <a:solidFill>
                  <a:schemeClr val="bg1"/>
                </a:solidFill>
                <a:latin typeface="Sassoon Penpals Joined"/>
              </a:rPr>
              <a:t>Healthy snacks (no chocolate - Government guidelines)</a:t>
            </a:r>
          </a:p>
          <a:p>
            <a:pPr marL="365760" indent="-256032">
              <a:lnSpc>
                <a:spcPct val="110000"/>
              </a:lnSpc>
              <a:spcBef>
                <a:spcPts val="0"/>
              </a:spcBef>
              <a:buFont typeface="Wingdings 3"/>
              <a:buChar char=""/>
              <a:defRPr/>
            </a:pPr>
            <a:r>
              <a:rPr lang="en-GB" sz="2600" dirty="0">
                <a:solidFill>
                  <a:schemeClr val="bg1"/>
                </a:solidFill>
                <a:latin typeface="Sassoon Penpals Joined"/>
              </a:rPr>
              <a:t>Water bottles – essential and clearly labelled </a:t>
            </a:r>
            <a:endParaRPr lang="en-GB" sz="500" dirty="0">
              <a:solidFill>
                <a:schemeClr val="bg1"/>
              </a:solidFill>
              <a:latin typeface="Sassoon Penpals Joined"/>
            </a:endParaRPr>
          </a:p>
          <a:p>
            <a:pPr marL="0" indent="0">
              <a:buNone/>
              <a:defRPr/>
            </a:pPr>
            <a:endParaRPr lang="en-GB" sz="500" dirty="0">
              <a:solidFill>
                <a:schemeClr val="bg1"/>
              </a:solidFill>
              <a:latin typeface="Sassoon Penpals Joined"/>
            </a:endParaRPr>
          </a:p>
          <a:p>
            <a:pPr marL="365760" indent="-256032">
              <a:buFont typeface="Wingdings 3"/>
              <a:buChar char=""/>
              <a:defRPr/>
            </a:pPr>
            <a:r>
              <a:rPr lang="en-GB" sz="2600" dirty="0">
                <a:solidFill>
                  <a:schemeClr val="bg1"/>
                </a:solidFill>
                <a:latin typeface="Sassoon Penpals Joined"/>
              </a:rPr>
              <a:t>Electronic Gadgets  - </a:t>
            </a:r>
            <a:r>
              <a:rPr lang="en-GB" sz="1600" dirty="0">
                <a:solidFill>
                  <a:schemeClr val="bg1"/>
                </a:solidFill>
                <a:latin typeface="Sassoon Penpals Joined"/>
              </a:rPr>
              <a:t>none unless requested and protocol adhered to.  </a:t>
            </a:r>
            <a:endParaRPr lang="en-GB" sz="2600" dirty="0">
              <a:solidFill>
                <a:schemeClr val="bg1"/>
              </a:solidFill>
              <a:latin typeface="Sassoon Penpals Joined"/>
            </a:endParaRPr>
          </a:p>
          <a:p>
            <a:pPr marL="365760" indent="-256032">
              <a:buFont typeface="Wingdings 3"/>
              <a:buChar char=""/>
              <a:defRPr/>
            </a:pPr>
            <a:r>
              <a:rPr lang="en-GB" sz="2600" dirty="0">
                <a:solidFill>
                  <a:schemeClr val="bg1"/>
                </a:solidFill>
                <a:latin typeface="Sassoon Penpals Joined"/>
              </a:rPr>
              <a:t>Clubs – TBC</a:t>
            </a:r>
          </a:p>
          <a:p>
            <a:pPr marL="365760" indent="-256032">
              <a:buFont typeface="Wingdings 3"/>
              <a:buChar char=""/>
              <a:defRPr/>
            </a:pPr>
            <a:r>
              <a:rPr lang="en-GB" sz="2600" dirty="0">
                <a:solidFill>
                  <a:schemeClr val="bg1"/>
                </a:solidFill>
                <a:latin typeface="Sassoon Penpals Joined"/>
              </a:rPr>
              <a:t>P.E  - come to school wearing kits – Monday &amp; Wednesday (Term 1)</a:t>
            </a:r>
          </a:p>
          <a:p>
            <a:pPr marL="365760" indent="-256032">
              <a:buFont typeface="Wingdings 3"/>
              <a:buChar char=""/>
              <a:defRPr/>
            </a:pPr>
            <a:r>
              <a:rPr lang="en-GB" altLang="en-US" sz="2600" dirty="0">
                <a:solidFill>
                  <a:schemeClr val="bg1"/>
                </a:solidFill>
                <a:latin typeface="Sassoon Penpals Joined"/>
              </a:rPr>
              <a:t>Pupil Premium – this is linked to income, if you think you might be eligible please contact Mr Baker or Mrs Allen.  </a:t>
            </a:r>
          </a:p>
          <a:p>
            <a:pPr marL="365760" indent="-256032">
              <a:buFont typeface="Wingdings 3"/>
              <a:buChar char=""/>
              <a:defRPr/>
            </a:pPr>
            <a:endParaRPr lang="en-GB" sz="2600" dirty="0"/>
          </a:p>
          <a:p>
            <a:pPr marL="365760" indent="-256032">
              <a:buFont typeface="Wingdings 3"/>
              <a:buChar char=""/>
              <a:defRPr/>
            </a:pPr>
            <a:endParaRPr lang="en-GB" dirty="0"/>
          </a:p>
        </p:txBody>
      </p:sp>
      <p:sp>
        <p:nvSpPr>
          <p:cNvPr id="8195" name="Rectangle 2">
            <a:extLst>
              <a:ext uri="{FF2B5EF4-FFF2-40B4-BE49-F238E27FC236}">
                <a16:creationId xmlns:a16="http://schemas.microsoft.com/office/drawing/2014/main" id="{FA347CCB-8105-BC64-3EE7-CC4E71FED9C4}"/>
              </a:ext>
            </a:extLst>
          </p:cNvPr>
          <p:cNvSpPr>
            <a:spLocks noGrp="1" noChangeArrowheads="1"/>
          </p:cNvSpPr>
          <p:nvPr>
            <p:ph type="title"/>
          </p:nvPr>
        </p:nvSpPr>
        <p:spPr>
          <a:xfrm>
            <a:off x="1992313" y="115888"/>
            <a:ext cx="8229600" cy="1143000"/>
          </a:xfrm>
        </p:spPr>
        <p:txBody>
          <a:bodyPr/>
          <a:lstStyle/>
          <a:p>
            <a:pPr eaLnBrk="1" hangingPunct="1"/>
            <a:r>
              <a:rPr lang="en-GB" altLang="en-US" b="1" u="sng">
                <a:solidFill>
                  <a:srgbClr val="FFFF00"/>
                </a:solidFill>
              </a:rPr>
              <a:t>Routines</a:t>
            </a:r>
          </a:p>
        </p:txBody>
      </p:sp>
      <p:pic>
        <p:nvPicPr>
          <p:cNvPr id="8196" name="Picture 2" descr="C:\Users\stmc900\AppData\Local\Microsoft\Windows\Temporary Internet Files\Content.IE5\ICW39RJX\MP900438787[1].jpg">
            <a:extLst>
              <a:ext uri="{FF2B5EF4-FFF2-40B4-BE49-F238E27FC236}">
                <a16:creationId xmlns:a16="http://schemas.microsoft.com/office/drawing/2014/main" id="{A6299248-5DCA-5F3F-1396-E2BEAFE5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77" t="9111" r="7550" b="13834"/>
          <a:stretch>
            <a:fillRect/>
          </a:stretch>
        </p:blipFill>
        <p:spPr bwMode="auto">
          <a:xfrm>
            <a:off x="8631238" y="417512"/>
            <a:ext cx="2719387" cy="168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3" descr="C:\Users\stmc900\AppData\Local\Microsoft\Windows\Temporary Internet Files\Content.IE5\YVH9GYM7\MC900352317[1].wmf">
            <a:extLst>
              <a:ext uri="{FF2B5EF4-FFF2-40B4-BE49-F238E27FC236}">
                <a16:creationId xmlns:a16="http://schemas.microsoft.com/office/drawing/2014/main" id="{D06F620B-C4E0-3991-BD86-09C5765257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1534" y="5589586"/>
            <a:ext cx="1182687"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6" descr="C:\Users\stmc900\AppData\Local\Microsoft\Windows\Temporary Internet Files\Content.IE5\YVH9GYM7\MC900353120[1].wmf">
            <a:extLst>
              <a:ext uri="{FF2B5EF4-FFF2-40B4-BE49-F238E27FC236}">
                <a16:creationId xmlns:a16="http://schemas.microsoft.com/office/drawing/2014/main" id="{A567C103-531B-33C3-8738-7C1602B600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98" y="449264"/>
            <a:ext cx="1088691" cy="1456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
            <a:extLst>
              <a:ext uri="{FF2B5EF4-FFF2-40B4-BE49-F238E27FC236}">
                <a16:creationId xmlns:a16="http://schemas.microsoft.com/office/drawing/2014/main" id="{2957BCB5-D518-0ADB-4A2F-6944DA15CF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18701" y="2475325"/>
            <a:ext cx="1595520" cy="124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8A7A83A-BF89-3866-4C23-213BEB57C93A}"/>
              </a:ext>
            </a:extLst>
          </p:cNvPr>
          <p:cNvSpPr>
            <a:spLocks noGrp="1" noChangeArrowheads="1"/>
          </p:cNvSpPr>
          <p:nvPr>
            <p:ph type="title"/>
          </p:nvPr>
        </p:nvSpPr>
        <p:spPr/>
        <p:txBody>
          <a:bodyPr/>
          <a:lstStyle/>
          <a:p>
            <a:pPr eaLnBrk="1" hangingPunct="1"/>
            <a:r>
              <a:rPr lang="en-GB" altLang="en-US" b="1" u="sng">
                <a:solidFill>
                  <a:srgbClr val="FFFF00"/>
                </a:solidFill>
              </a:rPr>
              <a:t>Break Time Snacks</a:t>
            </a:r>
          </a:p>
        </p:txBody>
      </p:sp>
      <p:sp>
        <p:nvSpPr>
          <p:cNvPr id="13315" name="Rectangle 3">
            <a:extLst>
              <a:ext uri="{FF2B5EF4-FFF2-40B4-BE49-F238E27FC236}">
                <a16:creationId xmlns:a16="http://schemas.microsoft.com/office/drawing/2014/main" id="{FFB16967-028F-414E-FAB2-079D33D6ABB1}"/>
              </a:ext>
            </a:extLst>
          </p:cNvPr>
          <p:cNvSpPr>
            <a:spLocks noGrp="1" noChangeArrowheads="1"/>
          </p:cNvSpPr>
          <p:nvPr>
            <p:ph type="body" idx="1"/>
          </p:nvPr>
        </p:nvSpPr>
        <p:spPr/>
        <p:txBody>
          <a:bodyPr/>
          <a:lstStyle/>
          <a:p>
            <a:pPr eaLnBrk="1" hangingPunct="1">
              <a:defRPr/>
            </a:pPr>
            <a:r>
              <a:rPr lang="en-GB" dirty="0">
                <a:solidFill>
                  <a:schemeClr val="bg1"/>
                </a:solidFill>
              </a:rPr>
              <a:t>Water Bottle</a:t>
            </a:r>
          </a:p>
          <a:p>
            <a:pPr eaLnBrk="1" hangingPunct="1">
              <a:defRPr/>
            </a:pPr>
            <a:r>
              <a:rPr lang="en-GB" dirty="0">
                <a:solidFill>
                  <a:schemeClr val="bg1"/>
                </a:solidFill>
              </a:rPr>
              <a:t>Should be a </a:t>
            </a:r>
            <a:r>
              <a:rPr lang="en-GB" b="1" dirty="0">
                <a:solidFill>
                  <a:schemeClr val="bg1"/>
                </a:solidFill>
              </a:rPr>
              <a:t>‘Healthy’</a:t>
            </a:r>
            <a:r>
              <a:rPr lang="en-GB" dirty="0">
                <a:solidFill>
                  <a:schemeClr val="bg1"/>
                </a:solidFill>
              </a:rPr>
              <a:t> Snack </a:t>
            </a:r>
            <a:endParaRPr lang="en-GB" i="1" dirty="0">
              <a:solidFill>
                <a:schemeClr val="bg1"/>
              </a:solidFill>
            </a:endParaRPr>
          </a:p>
          <a:p>
            <a:pPr eaLnBrk="1" hangingPunct="1">
              <a:defRPr/>
            </a:pPr>
            <a:r>
              <a:rPr lang="en-GB" b="1" u="sng" dirty="0">
                <a:solidFill>
                  <a:schemeClr val="bg1"/>
                </a:solidFill>
              </a:rPr>
              <a:t>NOT</a:t>
            </a:r>
            <a:r>
              <a:rPr lang="en-GB" b="1" dirty="0">
                <a:solidFill>
                  <a:schemeClr val="bg1"/>
                </a:solidFill>
              </a:rPr>
              <a:t>:</a:t>
            </a:r>
            <a:r>
              <a:rPr lang="en-GB" i="1" dirty="0">
                <a:solidFill>
                  <a:schemeClr val="bg1"/>
                </a:solidFill>
              </a:rPr>
              <a:t> chocolate, crisps</a:t>
            </a:r>
          </a:p>
          <a:p>
            <a:pPr eaLnBrk="1" hangingPunct="1">
              <a:defRPr/>
            </a:pPr>
            <a:r>
              <a:rPr lang="en-GB" i="1" dirty="0">
                <a:solidFill>
                  <a:schemeClr val="bg1"/>
                </a:solidFill>
              </a:rPr>
              <a:t>Due to nut allergies, please be mindful of foods that contain OR may contain nuts</a:t>
            </a:r>
          </a:p>
          <a:p>
            <a:pPr eaLnBrk="1" hangingPunct="1">
              <a:defRPr/>
            </a:pPr>
            <a:endParaRPr lang="en-GB" sz="2000" i="1" dirty="0">
              <a:solidFill>
                <a:schemeClr val="bg1"/>
              </a:solidFill>
            </a:endParaRPr>
          </a:p>
          <a:p>
            <a:pPr marL="0" indent="0">
              <a:buNone/>
              <a:defRPr/>
            </a:pPr>
            <a:r>
              <a:rPr lang="en-GB" sz="2000" i="1" dirty="0">
                <a:solidFill>
                  <a:schemeClr val="bg1"/>
                </a:solidFill>
              </a:rPr>
              <a:t>Supporting Government guidelines</a:t>
            </a:r>
          </a:p>
        </p:txBody>
      </p:sp>
      <p:pic>
        <p:nvPicPr>
          <p:cNvPr id="10244" name="Picture 5" descr="ANd9GcR5zYEZ1k4fxvT0fwtTfJaRDVyGUQxplnEZfOQ3G0M_W4HvaylZ2w">
            <a:extLst>
              <a:ext uri="{FF2B5EF4-FFF2-40B4-BE49-F238E27FC236}">
                <a16:creationId xmlns:a16="http://schemas.microsoft.com/office/drawing/2014/main" id="{4E088C50-6627-C000-AAD7-6E135D653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5557839"/>
            <a:ext cx="150653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descr="fruit">
            <a:extLst>
              <a:ext uri="{FF2B5EF4-FFF2-40B4-BE49-F238E27FC236}">
                <a16:creationId xmlns:a16="http://schemas.microsoft.com/office/drawing/2014/main" id="{DDDD9F56-0DAD-2ECD-12AE-B687FDC869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5963" y="5461000"/>
            <a:ext cx="13779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AutoShape 9" descr="Z">
            <a:extLst>
              <a:ext uri="{FF2B5EF4-FFF2-40B4-BE49-F238E27FC236}">
                <a16:creationId xmlns:a16="http://schemas.microsoft.com/office/drawing/2014/main" id="{A2F67A46-25F7-9E14-3F28-E56F83361A3B}"/>
              </a:ext>
            </a:extLst>
          </p:cNvPr>
          <p:cNvSpPr>
            <a:spLocks noChangeAspect="1" noChangeArrowheads="1"/>
          </p:cNvSpPr>
          <p:nvPr/>
        </p:nvSpPr>
        <p:spPr bwMode="auto">
          <a:xfrm>
            <a:off x="1644650" y="-20638"/>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7" name="AutoShape 11" descr="Z">
            <a:extLst>
              <a:ext uri="{FF2B5EF4-FFF2-40B4-BE49-F238E27FC236}">
                <a16:creationId xmlns:a16="http://schemas.microsoft.com/office/drawing/2014/main" id="{C9562D94-AF42-51AE-4310-D9441F571D63}"/>
              </a:ext>
            </a:extLst>
          </p:cNvPr>
          <p:cNvSpPr>
            <a:spLocks noChangeAspect="1" noChangeArrowheads="1"/>
          </p:cNvSpPr>
          <p:nvPr/>
        </p:nvSpPr>
        <p:spPr bwMode="auto">
          <a:xfrm>
            <a:off x="1644650" y="-20638"/>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48" name="AutoShape 13" descr="Z">
            <a:extLst>
              <a:ext uri="{FF2B5EF4-FFF2-40B4-BE49-F238E27FC236}">
                <a16:creationId xmlns:a16="http://schemas.microsoft.com/office/drawing/2014/main" id="{DA6E4EEB-2B31-C423-CDA7-6B6030D718D1}"/>
              </a:ext>
            </a:extLst>
          </p:cNvPr>
          <p:cNvSpPr>
            <a:spLocks noChangeAspect="1" noChangeArrowheads="1"/>
          </p:cNvSpPr>
          <p:nvPr/>
        </p:nvSpPr>
        <p:spPr bwMode="auto">
          <a:xfrm>
            <a:off x="1644650" y="-20638"/>
            <a:ext cx="2476500" cy="184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9" name="Picture 17" descr="water_bottle">
            <a:extLst>
              <a:ext uri="{FF2B5EF4-FFF2-40B4-BE49-F238E27FC236}">
                <a16:creationId xmlns:a16="http://schemas.microsoft.com/office/drawing/2014/main" id="{EA6C7E20-7DB4-0BCB-B282-A476AE33D8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0826" y="733426"/>
            <a:ext cx="104457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AutoShape 13" descr="9k=">
            <a:extLst>
              <a:ext uri="{FF2B5EF4-FFF2-40B4-BE49-F238E27FC236}">
                <a16:creationId xmlns:a16="http://schemas.microsoft.com/office/drawing/2014/main" id="{7C7C5FF9-14D7-6087-7CA7-94F785EFAD1E}"/>
              </a:ext>
            </a:extLst>
          </p:cNvPr>
          <p:cNvSpPr>
            <a:spLocks noChangeAspect="1" noChangeArrowheads="1"/>
          </p:cNvSpPr>
          <p:nvPr/>
        </p:nvSpPr>
        <p:spPr bwMode="auto">
          <a:xfrm>
            <a:off x="152400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0251" name="AutoShape 15" descr="9k=">
            <a:extLst>
              <a:ext uri="{FF2B5EF4-FFF2-40B4-BE49-F238E27FC236}">
                <a16:creationId xmlns:a16="http://schemas.microsoft.com/office/drawing/2014/main" id="{B4230516-AD7C-5163-0FC7-2CC6A21C4EBD}"/>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F8E164D8249240A4ED7AFAF858B3F4" ma:contentTypeVersion="18" ma:contentTypeDescription="Create a new document." ma:contentTypeScope="" ma:versionID="1564e6f63f6e559637d6a9fa970572d1">
  <xsd:schema xmlns:xsd="http://www.w3.org/2001/XMLSchema" xmlns:xs="http://www.w3.org/2001/XMLSchema" xmlns:p="http://schemas.microsoft.com/office/2006/metadata/properties" xmlns:ns2="ecd396df-d7d3-4fea-8dee-285b7c0200a5" xmlns:ns3="16e5c751-5ffe-45f0-9562-5bfe5605ff97" targetNamespace="http://schemas.microsoft.com/office/2006/metadata/properties" ma:root="true" ma:fieldsID="2224aac45f46e2e05e17fa03285e4934" ns2:_="" ns3:_="">
    <xsd:import namespace="ecd396df-d7d3-4fea-8dee-285b7c0200a5"/>
    <xsd:import namespace="16e5c751-5ffe-45f0-9562-5bfe5605ff9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d396df-d7d3-4fea-8dee-285b7c020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071bbe8-a61e-4ffc-b1db-adf48a8f5bf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e5c751-5ffe-45f0-9562-5bfe5605ff9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cc4ba9a-5145-4a53-a857-5bc6423e6926}" ma:internalName="TaxCatchAll" ma:showField="CatchAllData" ma:web="16e5c751-5ffe-45f0-9562-5bfe5605ff9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A2DC70-E1E6-4380-B16A-6A4E2033B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cd396df-d7d3-4fea-8dee-285b7c0200a5"/>
    <ds:schemaRef ds:uri="16e5c751-5ffe-45f0-9562-5bfe5605ff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60B9EE-84FE-44E1-A955-A63D9060C5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263</TotalTime>
  <Words>1248</Words>
  <Application>Microsoft Office PowerPoint</Application>
  <PresentationFormat>Widescreen</PresentationFormat>
  <Paragraphs>142</Paragraphs>
  <Slides>22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Calibri</vt:lpstr>
      <vt:lpstr>Sassoon Penpals Joined</vt:lpstr>
      <vt:lpstr>SassoonPrimaryType</vt:lpstr>
      <vt:lpstr>Symbol</vt:lpstr>
      <vt:lpstr>Wingdings 3</vt:lpstr>
      <vt:lpstr>1_Office Theme</vt:lpstr>
      <vt:lpstr>St Andrew’s Primary School Welcome to Y4 Meet &amp; Greet</vt:lpstr>
      <vt:lpstr>Welcome to Team Salisbury</vt:lpstr>
      <vt:lpstr>PowerPoint Presentation</vt:lpstr>
      <vt:lpstr>PowerPoint Presentation</vt:lpstr>
      <vt:lpstr>Golden Rules and Expectations</vt:lpstr>
      <vt:lpstr>Behaviour and Relationships Policy</vt:lpstr>
      <vt:lpstr>Nut Free School</vt:lpstr>
      <vt:lpstr>Routines</vt:lpstr>
      <vt:lpstr>Break Time Snacks</vt:lpstr>
      <vt:lpstr>PowerPoint Presentation</vt:lpstr>
      <vt:lpstr>Curriculum Newsletter</vt:lpstr>
      <vt:lpstr>Reading</vt:lpstr>
      <vt:lpstr>PowerPoint Presentation</vt:lpstr>
      <vt:lpstr>Homework</vt:lpstr>
      <vt:lpstr>PowerPoint Presentation</vt:lpstr>
      <vt:lpstr>Marking Policy</vt:lpstr>
      <vt:lpstr>Communication</vt:lpstr>
      <vt:lpstr>PowerPoint Presentation</vt:lpstr>
      <vt:lpstr>Internet Safety</vt:lpstr>
      <vt:lpstr>Class Web Page </vt:lpstr>
      <vt:lpstr>Questions</vt:lpstr>
      <vt:lpstr>Good Evening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Baker</dc:creator>
  <cp:lastModifiedBy>Mike Harrison</cp:lastModifiedBy>
  <cp:revision>4</cp:revision>
  <dcterms:created xsi:type="dcterms:W3CDTF">2024-09-05T15:34:19Z</dcterms:created>
  <dcterms:modified xsi:type="dcterms:W3CDTF">2024-09-10T17:11:50Z</dcterms:modified>
</cp:coreProperties>
</file>