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  <p:sldMasterId id="2147483703" r:id="rId5"/>
    <p:sldMasterId id="2147483692" r:id="rId6"/>
  </p:sldMasterIdLst>
  <p:notesMasterIdLst>
    <p:notesMasterId r:id="rId9"/>
  </p:notesMasterIdLst>
  <p:sldIdLst>
    <p:sldId id="353" r:id="rId7"/>
    <p:sldId id="35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361F"/>
    <a:srgbClr val="398A9E"/>
    <a:srgbClr val="E8C25C"/>
    <a:srgbClr val="00B09B"/>
    <a:srgbClr val="CC3399"/>
    <a:srgbClr val="2B323B"/>
    <a:srgbClr val="F0EEEF"/>
    <a:srgbClr val="0D95BC"/>
    <a:srgbClr val="6C2B43"/>
    <a:srgbClr val="7B0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6433" autoAdjust="0"/>
  </p:normalViewPr>
  <p:slideViewPr>
    <p:cSldViewPr snapToGrid="0" showGuides="1">
      <p:cViewPr varScale="1">
        <p:scale>
          <a:sx n="87" d="100"/>
          <a:sy n="87" d="100"/>
        </p:scale>
        <p:origin x="675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3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9433981" y="1"/>
            <a:ext cx="1647523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F03BF9FD-DA0F-4739-9B69-0A2D712E7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6331"/>
            <a:ext cx="78867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F4C143-2DE4-4A59-9225-C44B17F8F99F}"/>
              </a:ext>
            </a:extLst>
          </p:cNvPr>
          <p:cNvGrpSpPr/>
          <p:nvPr userDrawn="1"/>
        </p:nvGrpSpPr>
        <p:grpSpPr>
          <a:xfrm>
            <a:off x="9433981" y="1"/>
            <a:ext cx="1647523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F35CDF3A-32A4-4944-8471-5618C2895CD6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C6B6273-908A-4447-8576-D3C5525455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5"/>
            <a:ext cx="9144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048933" y="3071723"/>
            <a:ext cx="5046133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2673959" y="5982900"/>
            <a:ext cx="379607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rgbClr val="A5CD00"/>
                </a:solidFill>
              </a:rPr>
              <a:t>T</a:t>
            </a:r>
            <a:r>
              <a:rPr lang="en-US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dirty="0">
              <a:solidFill>
                <a:srgbClr val="A5CD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459936" y="2633133"/>
            <a:ext cx="222413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effectLst/>
              </a:rPr>
              <a:t>Designed</a:t>
            </a:r>
            <a:r>
              <a:rPr lang="en-US" baseline="0">
                <a:solidFill>
                  <a:schemeClr val="bg1"/>
                </a:solidFill>
                <a:effectLst/>
              </a:rPr>
              <a:t> with         by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Freeform 290"/>
          <p:cNvSpPr/>
          <p:nvPr userDrawn="1"/>
        </p:nvSpPr>
        <p:spPr>
          <a:xfrm>
            <a:off x="4977441" y="2705803"/>
            <a:ext cx="261456" cy="223991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rgbClr val="D90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sentationgo.com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6332"/>
            <a:ext cx="78867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9200"/>
            <a:ext cx="78867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0"/>
            <a:ext cx="9144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654908" y="-73804"/>
            <a:ext cx="1569183" cy="612144"/>
            <a:chOff x="-2096383" y="21447"/>
            <a:chExt cx="1569183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88899" y="6959601"/>
            <a:ext cx="16257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6332"/>
            <a:ext cx="78867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9200"/>
            <a:ext cx="78867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0"/>
            <a:ext cx="9144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88899" y="6959601"/>
            <a:ext cx="16257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654908" y="-73804"/>
            <a:ext cx="1569183" cy="612144"/>
            <a:chOff x="-2096383" y="21447"/>
            <a:chExt cx="1569183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18" Type="http://schemas.openxmlformats.org/officeDocument/2006/relationships/image" Target="../media/image18.sv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svg"/><Relationship Id="rId20" Type="http://schemas.openxmlformats.org/officeDocument/2006/relationships/image" Target="../media/image20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svg"/><Relationship Id="rId10" Type="http://schemas.openxmlformats.org/officeDocument/2006/relationships/image" Target="../media/image10.svg"/><Relationship Id="rId19" Type="http://schemas.openxmlformats.org/officeDocument/2006/relationships/image" Target="../media/image19.pn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Relationship Id="rId22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41210" y="-2686"/>
            <a:ext cx="8515350" cy="739056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CC339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    </a:t>
            </a: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Progression in PESSPA 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C2EA65C-CA1F-40C5-83BE-64F3E9AB33AA}"/>
              </a:ext>
            </a:extLst>
          </p:cNvPr>
          <p:cNvGrpSpPr/>
          <p:nvPr/>
        </p:nvGrpSpPr>
        <p:grpSpPr>
          <a:xfrm>
            <a:off x="456048" y="1866050"/>
            <a:ext cx="8220900" cy="3382986"/>
            <a:chOff x="2249359" y="2305589"/>
            <a:chExt cx="7728733" cy="2834645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25DB897-F32F-412D-A261-6EC186631061}"/>
                </a:ext>
              </a:extLst>
            </p:cNvPr>
            <p:cNvGrpSpPr/>
            <p:nvPr/>
          </p:nvGrpSpPr>
          <p:grpSpPr>
            <a:xfrm>
              <a:off x="2249359" y="2305589"/>
              <a:ext cx="7728733" cy="2834645"/>
              <a:chOff x="1475820" y="2305589"/>
              <a:chExt cx="7728733" cy="2834645"/>
            </a:xfrm>
          </p:grpSpPr>
          <p:sp>
            <p:nvSpPr>
              <p:cNvPr id="7" name="Arc 6">
                <a:extLst>
                  <a:ext uri="{FF2B5EF4-FFF2-40B4-BE49-F238E27FC236}">
                    <a16:creationId xmlns:a16="http://schemas.microsoft.com/office/drawing/2014/main" id="{BA91558A-868E-4BAB-A985-3853974396E1}"/>
                  </a:ext>
                </a:extLst>
              </p:cNvPr>
              <p:cNvSpPr/>
              <p:nvPr/>
            </p:nvSpPr>
            <p:spPr>
              <a:xfrm>
                <a:off x="6186325" y="230559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sp>
            <p:nvSpPr>
              <p:cNvPr id="38" name="Arc 37">
                <a:extLst>
                  <a:ext uri="{FF2B5EF4-FFF2-40B4-BE49-F238E27FC236}">
                    <a16:creationId xmlns:a16="http://schemas.microsoft.com/office/drawing/2014/main" id="{4E7EC504-D364-49F4-9BCD-39BD9340E988}"/>
                  </a:ext>
                </a:extLst>
              </p:cNvPr>
              <p:cNvSpPr/>
              <p:nvPr/>
            </p:nvSpPr>
            <p:spPr>
              <a:xfrm rot="10800000">
                <a:off x="3011873" y="372291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CB72E78-9188-4053-B2B2-F2FB7A7193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85084" y="3722912"/>
                <a:ext cx="3245350" cy="4"/>
              </a:xfrm>
              <a:prstGeom prst="line">
                <a:avLst/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94E57699-59F1-4F0D-827E-E23691CF6BD8}"/>
                  </a:ext>
                </a:extLst>
              </p:cNvPr>
              <p:cNvCxnSpPr>
                <a:cxnSpLocks/>
                <a:stCxn id="38" idx="0"/>
              </p:cNvCxnSpPr>
              <p:nvPr/>
            </p:nvCxnSpPr>
            <p:spPr>
              <a:xfrm>
                <a:off x="3718153" y="5140230"/>
                <a:ext cx="5486400" cy="0"/>
              </a:xfrm>
              <a:prstGeom prst="line">
                <a:avLst/>
              </a:prstGeom>
              <a:ln w="635000" cap="rnd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570A1428-84CC-41EE-A06C-C0EFD78BCB89}"/>
                  </a:ext>
                </a:extLst>
              </p:cNvPr>
              <p:cNvCxnSpPr/>
              <p:nvPr/>
            </p:nvCxnSpPr>
            <p:spPr>
              <a:xfrm>
                <a:off x="1475820" y="2305589"/>
                <a:ext cx="5486400" cy="4"/>
              </a:xfrm>
              <a:prstGeom prst="line">
                <a:avLst/>
              </a:prstGeom>
              <a:ln w="635000" cap="rnd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F295EA6-9373-4E6A-971B-1D1A52E16064}"/>
                </a:ext>
              </a:extLst>
            </p:cNvPr>
            <p:cNvGrpSpPr/>
            <p:nvPr/>
          </p:nvGrpSpPr>
          <p:grpSpPr>
            <a:xfrm>
              <a:off x="2249359" y="2305589"/>
              <a:ext cx="7646957" cy="2834645"/>
              <a:chOff x="1475820" y="2305589"/>
              <a:chExt cx="7646957" cy="2834645"/>
            </a:xfrm>
          </p:grpSpPr>
          <p:sp>
            <p:nvSpPr>
              <p:cNvPr id="28" name="Arc 27">
                <a:extLst>
                  <a:ext uri="{FF2B5EF4-FFF2-40B4-BE49-F238E27FC236}">
                    <a16:creationId xmlns:a16="http://schemas.microsoft.com/office/drawing/2014/main" id="{F2E49456-4956-4891-9EE2-EE4551A71AFA}"/>
                  </a:ext>
                </a:extLst>
              </p:cNvPr>
              <p:cNvSpPr/>
              <p:nvPr/>
            </p:nvSpPr>
            <p:spPr>
              <a:xfrm>
                <a:off x="6186325" y="230559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476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sp>
            <p:nvSpPr>
              <p:cNvPr id="29" name="Arc 28">
                <a:extLst>
                  <a:ext uri="{FF2B5EF4-FFF2-40B4-BE49-F238E27FC236}">
                    <a16:creationId xmlns:a16="http://schemas.microsoft.com/office/drawing/2014/main" id="{CCD3104B-4EC0-4732-976B-E61B97F1EEDD}"/>
                  </a:ext>
                </a:extLst>
              </p:cNvPr>
              <p:cNvSpPr/>
              <p:nvPr/>
            </p:nvSpPr>
            <p:spPr>
              <a:xfrm rot="10800000">
                <a:off x="2930098" y="372291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476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C2655F35-FEEA-48D3-8653-958B1F07682E}"/>
                  </a:ext>
                </a:extLst>
              </p:cNvPr>
              <p:cNvCxnSpPr>
                <a:cxnSpLocks/>
                <a:endCxn id="28" idx="2"/>
              </p:cNvCxnSpPr>
              <p:nvPr/>
            </p:nvCxnSpPr>
            <p:spPr>
              <a:xfrm flipV="1">
                <a:off x="3685084" y="3722912"/>
                <a:ext cx="3211733" cy="7"/>
              </a:xfrm>
              <a:prstGeom prst="line">
                <a:avLst/>
              </a:prstGeom>
              <a:ln w="476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D66702A1-B247-4A57-80A9-A8B943239AC6}"/>
                  </a:ext>
                </a:extLst>
              </p:cNvPr>
              <p:cNvCxnSpPr>
                <a:cxnSpLocks/>
                <a:stCxn id="38" idx="0"/>
              </p:cNvCxnSpPr>
              <p:nvPr/>
            </p:nvCxnSpPr>
            <p:spPr>
              <a:xfrm>
                <a:off x="3718153" y="5140230"/>
                <a:ext cx="5404624" cy="0"/>
              </a:xfrm>
              <a:prstGeom prst="line">
                <a:avLst/>
              </a:prstGeom>
              <a:ln w="476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E513FD9F-1DD5-41DA-8405-8E73E998EF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75820" y="2305589"/>
                <a:ext cx="5306914" cy="0"/>
              </a:xfrm>
              <a:prstGeom prst="line">
                <a:avLst/>
              </a:prstGeom>
              <a:ln w="476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CA17634E-AAA3-4840-8487-07315886BF16}"/>
              </a:ext>
            </a:extLst>
          </p:cNvPr>
          <p:cNvSpPr/>
          <p:nvPr/>
        </p:nvSpPr>
        <p:spPr>
          <a:xfrm>
            <a:off x="3311130" y="1475805"/>
            <a:ext cx="763571" cy="724138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 w="28575">
            <a:solidFill>
              <a:srgbClr val="DF361F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rgbClr val="DF361F"/>
                </a:solidFill>
              </a:rPr>
              <a:t>Year 1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410F4CE-3E97-4570-A807-A514472A5A4E}"/>
              </a:ext>
            </a:extLst>
          </p:cNvPr>
          <p:cNvSpPr/>
          <p:nvPr/>
        </p:nvSpPr>
        <p:spPr>
          <a:xfrm>
            <a:off x="5640236" y="1452532"/>
            <a:ext cx="763571" cy="763571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 w="28575">
            <a:solidFill>
              <a:srgbClr val="DF361F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rgbClr val="DF361F"/>
                </a:solidFill>
              </a:rPr>
              <a:t>Year 2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ED586BA-7236-43AA-85C0-6522BD4A1424}"/>
              </a:ext>
            </a:extLst>
          </p:cNvPr>
          <p:cNvSpPr/>
          <p:nvPr/>
        </p:nvSpPr>
        <p:spPr>
          <a:xfrm>
            <a:off x="2703190" y="3206083"/>
            <a:ext cx="763571" cy="763571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 w="28575">
            <a:solidFill>
              <a:srgbClr val="DF361F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</a:rPr>
              <a:t>Year 4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C944C50-800D-4ED3-A095-E15D9F1253BE}"/>
              </a:ext>
            </a:extLst>
          </p:cNvPr>
          <p:cNvSpPr/>
          <p:nvPr/>
        </p:nvSpPr>
        <p:spPr>
          <a:xfrm>
            <a:off x="5727800" y="3161557"/>
            <a:ext cx="763571" cy="763571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 w="28575">
            <a:solidFill>
              <a:srgbClr val="DF361F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rgbClr val="DF361F"/>
                </a:solidFill>
              </a:rPr>
              <a:t>Year 3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3C6E333-DC08-412B-85B1-0B37F47ED578}"/>
              </a:ext>
            </a:extLst>
          </p:cNvPr>
          <p:cNvSpPr/>
          <p:nvPr/>
        </p:nvSpPr>
        <p:spPr>
          <a:xfrm>
            <a:off x="2870558" y="4854208"/>
            <a:ext cx="763571" cy="763571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 w="28575">
            <a:solidFill>
              <a:srgbClr val="DF361F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rgbClr val="DF361F"/>
                </a:solidFill>
              </a:rPr>
              <a:t>Year 5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E512246-2643-4F76-B534-1711CA5DDB29}"/>
              </a:ext>
            </a:extLst>
          </p:cNvPr>
          <p:cNvSpPr/>
          <p:nvPr/>
        </p:nvSpPr>
        <p:spPr>
          <a:xfrm>
            <a:off x="6167421" y="4854208"/>
            <a:ext cx="763571" cy="763571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 w="38100">
            <a:solidFill>
              <a:srgbClr val="DF361F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rgbClr val="DF361F"/>
                </a:solidFill>
              </a:rPr>
              <a:t>Year 6</a:t>
            </a:r>
          </a:p>
        </p:txBody>
      </p:sp>
      <p:sp>
        <p:nvSpPr>
          <p:cNvPr id="89" name="Arc 88">
            <a:extLst>
              <a:ext uri="{FF2B5EF4-FFF2-40B4-BE49-F238E27FC236}">
                <a16:creationId xmlns:a16="http://schemas.microsoft.com/office/drawing/2014/main" id="{9ED5088A-9F28-4B05-8020-8D5FE0968BD2}"/>
              </a:ext>
            </a:extLst>
          </p:cNvPr>
          <p:cNvSpPr/>
          <p:nvPr/>
        </p:nvSpPr>
        <p:spPr>
          <a:xfrm rot="10800000">
            <a:off x="2627692" y="3984674"/>
            <a:ext cx="442438" cy="838179"/>
          </a:xfrm>
          <a:prstGeom prst="arc">
            <a:avLst>
              <a:gd name="adj1" fmla="val 16211550"/>
              <a:gd name="adj2" fmla="val 5391112"/>
            </a:avLst>
          </a:prstGeom>
          <a:ln w="22225">
            <a:solidFill>
              <a:srgbClr val="00B09B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90" name="Arc 89">
            <a:extLst>
              <a:ext uri="{FF2B5EF4-FFF2-40B4-BE49-F238E27FC236}">
                <a16:creationId xmlns:a16="http://schemas.microsoft.com/office/drawing/2014/main" id="{4E010217-4374-4F88-89CA-F8F336E6FB11}"/>
              </a:ext>
            </a:extLst>
          </p:cNvPr>
          <p:cNvSpPr/>
          <p:nvPr/>
        </p:nvSpPr>
        <p:spPr>
          <a:xfrm>
            <a:off x="5959794" y="2289871"/>
            <a:ext cx="465999" cy="767976"/>
          </a:xfrm>
          <a:prstGeom prst="arc">
            <a:avLst>
              <a:gd name="adj1" fmla="val 15955398"/>
              <a:gd name="adj2" fmla="val 5391112"/>
            </a:avLst>
          </a:prstGeom>
          <a:ln w="22225">
            <a:solidFill>
              <a:srgbClr val="00B09B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C8433A8-79C4-45BA-A932-25675C38CA10}"/>
              </a:ext>
            </a:extLst>
          </p:cNvPr>
          <p:cNvCxnSpPr/>
          <p:nvPr/>
        </p:nvCxnSpPr>
        <p:spPr>
          <a:xfrm>
            <a:off x="3342017" y="2297056"/>
            <a:ext cx="1190951" cy="0"/>
          </a:xfrm>
          <a:prstGeom prst="straightConnector1">
            <a:avLst/>
          </a:prstGeom>
          <a:ln w="22225">
            <a:solidFill>
              <a:srgbClr val="00B09B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FF782D6B-B11D-4440-8E80-207C3E434648}"/>
              </a:ext>
            </a:extLst>
          </p:cNvPr>
          <p:cNvCxnSpPr/>
          <p:nvPr/>
        </p:nvCxnSpPr>
        <p:spPr>
          <a:xfrm>
            <a:off x="5380182" y="5660865"/>
            <a:ext cx="1190951" cy="0"/>
          </a:xfrm>
          <a:prstGeom prst="straightConnector1">
            <a:avLst/>
          </a:prstGeom>
          <a:ln w="22225">
            <a:solidFill>
              <a:srgbClr val="00B09B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phic 4" descr="Universal Access">
            <a:extLst>
              <a:ext uri="{FF2B5EF4-FFF2-40B4-BE49-F238E27FC236}">
                <a16:creationId xmlns:a16="http://schemas.microsoft.com/office/drawing/2014/main" id="{8FF05A06-848E-4B1E-B3F6-0BC22377CC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7637" y="1655867"/>
            <a:ext cx="377632" cy="377632"/>
          </a:xfrm>
          <a:prstGeom prst="rect">
            <a:avLst/>
          </a:prstGeom>
        </p:spPr>
      </p:pic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B6377E5F-7FCE-4BD5-BF88-2A5DB306AA11}"/>
              </a:ext>
            </a:extLst>
          </p:cNvPr>
          <p:cNvCxnSpPr/>
          <p:nvPr/>
        </p:nvCxnSpPr>
        <p:spPr>
          <a:xfrm>
            <a:off x="1190008" y="2297035"/>
            <a:ext cx="1190951" cy="0"/>
          </a:xfrm>
          <a:prstGeom prst="straightConnector1">
            <a:avLst/>
          </a:prstGeom>
          <a:ln w="22225">
            <a:solidFill>
              <a:srgbClr val="00B09B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phic 10" descr="Trophy">
            <a:extLst>
              <a:ext uri="{FF2B5EF4-FFF2-40B4-BE49-F238E27FC236}">
                <a16:creationId xmlns:a16="http://schemas.microsoft.com/office/drawing/2014/main" id="{11767BE0-E2A1-4A3B-8012-672508E8609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431359" y="166053"/>
            <a:ext cx="202705" cy="202705"/>
          </a:xfrm>
          <a:prstGeom prst="rect">
            <a:avLst/>
          </a:prstGeom>
        </p:spPr>
      </p:pic>
      <p:pic>
        <p:nvPicPr>
          <p:cNvPr id="40" name="Graphic 39" descr="Highway scene">
            <a:extLst>
              <a:ext uri="{FF2B5EF4-FFF2-40B4-BE49-F238E27FC236}">
                <a16:creationId xmlns:a16="http://schemas.microsoft.com/office/drawing/2014/main" id="{8F11A269-FFDB-42BC-A85C-7B09CF75D26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51482" y="5750568"/>
            <a:ext cx="282866" cy="282866"/>
          </a:xfrm>
          <a:prstGeom prst="rect">
            <a:avLst/>
          </a:prstGeom>
        </p:spPr>
      </p:pic>
      <p:pic>
        <p:nvPicPr>
          <p:cNvPr id="42" name="Graphic 41" descr="Signpost">
            <a:extLst>
              <a:ext uri="{FF2B5EF4-FFF2-40B4-BE49-F238E27FC236}">
                <a16:creationId xmlns:a16="http://schemas.microsoft.com/office/drawing/2014/main" id="{092E43F9-F2BC-4C2B-A6DD-131C1FF44BD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335886" y="2301699"/>
            <a:ext cx="303892" cy="303892"/>
          </a:xfrm>
          <a:prstGeom prst="rect">
            <a:avLst/>
          </a:prstGeom>
        </p:spPr>
      </p:pic>
      <p:pic>
        <p:nvPicPr>
          <p:cNvPr id="44" name="Graphic 43" descr="Gymnast Floor routine">
            <a:extLst>
              <a:ext uri="{FF2B5EF4-FFF2-40B4-BE49-F238E27FC236}">
                <a16:creationId xmlns:a16="http://schemas.microsoft.com/office/drawing/2014/main" id="{9E7D9EE5-5CC2-4501-94DA-F708D963CFF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626896" y="3035576"/>
            <a:ext cx="290406" cy="290406"/>
          </a:xfrm>
          <a:prstGeom prst="rect">
            <a:avLst/>
          </a:prstGeom>
        </p:spPr>
      </p:pic>
      <p:pic>
        <p:nvPicPr>
          <p:cNvPr id="48" name="Graphic 47" descr="Swimming">
            <a:extLst>
              <a:ext uri="{FF2B5EF4-FFF2-40B4-BE49-F238E27FC236}">
                <a16:creationId xmlns:a16="http://schemas.microsoft.com/office/drawing/2014/main" id="{CD7B1811-C093-4A05-863C-E1FB1885AAE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130891" y="5720899"/>
            <a:ext cx="391438" cy="391438"/>
          </a:xfrm>
          <a:prstGeom prst="rect">
            <a:avLst/>
          </a:prstGeom>
        </p:spPr>
      </p:pic>
      <p:pic>
        <p:nvPicPr>
          <p:cNvPr id="50" name="Graphic 49" descr="Sport balls">
            <a:extLst>
              <a:ext uri="{FF2B5EF4-FFF2-40B4-BE49-F238E27FC236}">
                <a16:creationId xmlns:a16="http://schemas.microsoft.com/office/drawing/2014/main" id="{A8D31CB7-092D-4A13-8534-B9BB5325D0E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005339" y="4130184"/>
            <a:ext cx="216224" cy="216224"/>
          </a:xfrm>
          <a:prstGeom prst="rect">
            <a:avLst/>
          </a:prstGeom>
        </p:spPr>
      </p:pic>
      <p:pic>
        <p:nvPicPr>
          <p:cNvPr id="116" name="Graphic 115" descr="Head with gears">
            <a:extLst>
              <a:ext uri="{FF2B5EF4-FFF2-40B4-BE49-F238E27FC236}">
                <a16:creationId xmlns:a16="http://schemas.microsoft.com/office/drawing/2014/main" id="{487BEE61-0F5A-4E91-876C-DB75DA59ADB5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730781" y="131290"/>
            <a:ext cx="400110" cy="400110"/>
          </a:xfrm>
          <a:prstGeom prst="rect">
            <a:avLst/>
          </a:prstGeom>
        </p:spPr>
      </p:pic>
      <p:grpSp>
        <p:nvGrpSpPr>
          <p:cNvPr id="118" name="Group 117">
            <a:extLst>
              <a:ext uri="{FF2B5EF4-FFF2-40B4-BE49-F238E27FC236}">
                <a16:creationId xmlns:a16="http://schemas.microsoft.com/office/drawing/2014/main" id="{AF0D0F12-6EA1-42F7-9AA1-FE142BABDAC6}"/>
              </a:ext>
            </a:extLst>
          </p:cNvPr>
          <p:cNvGrpSpPr/>
          <p:nvPr/>
        </p:nvGrpSpPr>
        <p:grpSpPr>
          <a:xfrm>
            <a:off x="6319786" y="5749243"/>
            <a:ext cx="1374829" cy="908231"/>
            <a:chOff x="9908" y="4733793"/>
            <a:chExt cx="2308137" cy="908231"/>
          </a:xfrm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6B6593A6-97C1-4CDD-92B1-FB78845451EF}"/>
                </a:ext>
              </a:extLst>
            </p:cNvPr>
            <p:cNvSpPr txBox="1"/>
            <p:nvPr/>
          </p:nvSpPr>
          <p:spPr>
            <a:xfrm>
              <a:off x="115229" y="4733793"/>
              <a:ext cx="2202816" cy="276999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200" b="1" noProof="1"/>
                <a:t>Swimming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69944467-DEF3-4F7A-B81A-6F03B7524661}"/>
                </a:ext>
              </a:extLst>
            </p:cNvPr>
            <p:cNvSpPr txBox="1"/>
            <p:nvPr/>
          </p:nvSpPr>
          <p:spPr>
            <a:xfrm>
              <a:off x="9908" y="5057249"/>
              <a:ext cx="2196970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All children will be expected to achieve 25m. Those who cannot will receive additional support.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11276A74-8BEF-4338-BC07-C41274BA0C50}"/>
              </a:ext>
            </a:extLst>
          </p:cNvPr>
          <p:cNvGrpSpPr/>
          <p:nvPr/>
        </p:nvGrpSpPr>
        <p:grpSpPr>
          <a:xfrm>
            <a:off x="3123543" y="5739614"/>
            <a:ext cx="1461107" cy="1074201"/>
            <a:chOff x="2626784" y="5492895"/>
            <a:chExt cx="2224442" cy="1074201"/>
          </a:xfrm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C9AA07B9-B4CE-4605-928C-15C02D0A6CCB}"/>
                </a:ext>
              </a:extLst>
            </p:cNvPr>
            <p:cNvSpPr txBox="1"/>
            <p:nvPr/>
          </p:nvSpPr>
          <p:spPr>
            <a:xfrm>
              <a:off x="2648410" y="5492895"/>
              <a:ext cx="2202816" cy="2616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050" b="1" noProof="1"/>
                <a:t>OAA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AF443F34-B387-411B-ADBF-64223B1562AC}"/>
                </a:ext>
              </a:extLst>
            </p:cNvPr>
            <p:cNvSpPr txBox="1"/>
            <p:nvPr/>
          </p:nvSpPr>
          <p:spPr>
            <a:xfrm>
              <a:off x="2626784" y="5736099"/>
              <a:ext cx="2007697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Pupils in UKS2 will have the opportunity to take part in outdoor adventurous activities in our school grounds and on residential. Both individual and team activities will take place.</a:t>
              </a:r>
            </a:p>
          </p:txBody>
        </p:sp>
      </p:grpSp>
      <p:pic>
        <p:nvPicPr>
          <p:cNvPr id="127" name="Graphic 126" descr="Head with gears">
            <a:extLst>
              <a:ext uri="{FF2B5EF4-FFF2-40B4-BE49-F238E27FC236}">
                <a16:creationId xmlns:a16="http://schemas.microsoft.com/office/drawing/2014/main" id="{CBDD5795-EF83-40E0-B63E-5168E18B59D1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-14505" y="3112106"/>
            <a:ext cx="400110" cy="400110"/>
          </a:xfrm>
          <a:prstGeom prst="rect">
            <a:avLst/>
          </a:prstGeom>
        </p:spPr>
      </p:pic>
      <p:grpSp>
        <p:nvGrpSpPr>
          <p:cNvPr id="134" name="Group 133">
            <a:extLst>
              <a:ext uri="{FF2B5EF4-FFF2-40B4-BE49-F238E27FC236}">
                <a16:creationId xmlns:a16="http://schemas.microsoft.com/office/drawing/2014/main" id="{C2164562-2A1F-4874-A5D1-AC2A65E83C0C}"/>
              </a:ext>
            </a:extLst>
          </p:cNvPr>
          <p:cNvGrpSpPr/>
          <p:nvPr/>
        </p:nvGrpSpPr>
        <p:grpSpPr>
          <a:xfrm>
            <a:off x="2817188" y="4097145"/>
            <a:ext cx="1318079" cy="558199"/>
            <a:chOff x="760297" y="3777470"/>
            <a:chExt cx="2233944" cy="558199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A8B7235C-A5F4-4B69-A480-3A3D8065A110}"/>
                </a:ext>
              </a:extLst>
            </p:cNvPr>
            <p:cNvSpPr txBox="1"/>
            <p:nvPr/>
          </p:nvSpPr>
          <p:spPr>
            <a:xfrm>
              <a:off x="791426" y="3777470"/>
              <a:ext cx="2202815" cy="2616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100" b="1" noProof="1"/>
                <a:t>KS2 Invasion Games</a:t>
              </a: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B47D1625-2A13-4C5F-88D5-858497B32263}"/>
                </a:ext>
              </a:extLst>
            </p:cNvPr>
            <p:cNvSpPr txBox="1"/>
            <p:nvPr/>
          </p:nvSpPr>
          <p:spPr>
            <a:xfrm>
              <a:off x="760297" y="3997115"/>
              <a:ext cx="2196970" cy="338554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Will explore transferable skills, knowledge &amp; understanding</a:t>
              </a:r>
            </a:p>
          </p:txBody>
        </p:sp>
      </p:grpSp>
      <p:sp>
        <p:nvSpPr>
          <p:cNvPr id="137" name="Oval 136">
            <a:extLst>
              <a:ext uri="{FF2B5EF4-FFF2-40B4-BE49-F238E27FC236}">
                <a16:creationId xmlns:a16="http://schemas.microsoft.com/office/drawing/2014/main" id="{F5E89C69-938A-4359-A9F2-6542877C2808}"/>
              </a:ext>
            </a:extLst>
          </p:cNvPr>
          <p:cNvSpPr/>
          <p:nvPr/>
        </p:nvSpPr>
        <p:spPr>
          <a:xfrm>
            <a:off x="964834" y="1487155"/>
            <a:ext cx="763571" cy="724138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 w="28575">
            <a:solidFill>
              <a:srgbClr val="DF361F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rgbClr val="DF361F"/>
                </a:solidFill>
              </a:rPr>
              <a:t>Year R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C4B7D37-F00D-476D-8437-630204D215E7}"/>
              </a:ext>
            </a:extLst>
          </p:cNvPr>
          <p:cNvSpPr txBox="1"/>
          <p:nvPr/>
        </p:nvSpPr>
        <p:spPr>
          <a:xfrm>
            <a:off x="-72268" y="355498"/>
            <a:ext cx="2403169" cy="276999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1200" b="1" noProof="1">
                <a:solidFill>
                  <a:srgbClr val="CC3399"/>
                </a:solidFill>
              </a:rPr>
              <a:t>      </a:t>
            </a:r>
            <a:r>
              <a:rPr lang="en-US" sz="1200" b="1" noProof="1"/>
              <a:t>The Journey Starts </a:t>
            </a:r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008867E-FD39-4DAF-B53F-608961A35EA6}"/>
              </a:ext>
            </a:extLst>
          </p:cNvPr>
          <p:cNvGrpSpPr/>
          <p:nvPr/>
        </p:nvGrpSpPr>
        <p:grpSpPr>
          <a:xfrm>
            <a:off x="1431355" y="378538"/>
            <a:ext cx="2403168" cy="760425"/>
            <a:chOff x="-1883392" y="2952620"/>
            <a:chExt cx="3290984" cy="760425"/>
          </a:xfrm>
        </p:grpSpPr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A79BABF0-E0DC-4C49-90E6-DAAF62D5BA32}"/>
                </a:ext>
              </a:extLst>
            </p:cNvPr>
            <p:cNvSpPr txBox="1"/>
            <p:nvPr/>
          </p:nvSpPr>
          <p:spPr>
            <a:xfrm>
              <a:off x="-1883392" y="2952620"/>
              <a:ext cx="3290984" cy="2616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1100" b="1" noProof="1"/>
                <a:t>Fundamental Movement Skills</a:t>
              </a: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94FE1585-2FB3-4045-A8C1-9EA77DB6DE76}"/>
                </a:ext>
              </a:extLst>
            </p:cNvPr>
            <p:cNvSpPr txBox="1"/>
            <p:nvPr/>
          </p:nvSpPr>
          <p:spPr>
            <a:xfrm>
              <a:off x="-1018363" y="3128270"/>
              <a:ext cx="2282294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Will be developed over R &amp; KS1 early in the academic year so they can be later in other activities and sports.</a:t>
              </a: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FA2BDCE2-D48A-482C-B743-86A32B1B20EA}"/>
              </a:ext>
            </a:extLst>
          </p:cNvPr>
          <p:cNvGrpSpPr/>
          <p:nvPr/>
        </p:nvGrpSpPr>
        <p:grpSpPr>
          <a:xfrm>
            <a:off x="3028754" y="109096"/>
            <a:ext cx="3374448" cy="609282"/>
            <a:chOff x="-3632093" y="4721265"/>
            <a:chExt cx="3398163" cy="511045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8FD6D13-E92B-4156-8FA3-4E4A87C8C7CE}"/>
                </a:ext>
              </a:extLst>
            </p:cNvPr>
            <p:cNvSpPr txBox="1"/>
            <p:nvPr/>
          </p:nvSpPr>
          <p:spPr>
            <a:xfrm>
              <a:off x="-3632093" y="4721265"/>
              <a:ext cx="2202816" cy="219429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1100" b="1" noProof="1"/>
                <a:t>KS1 Competition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3FDD2F0F-C74D-41F5-BBA2-8F11A72D10BE}"/>
                </a:ext>
              </a:extLst>
            </p:cNvPr>
            <p:cNvSpPr txBox="1"/>
            <p:nvPr/>
          </p:nvSpPr>
          <p:spPr>
            <a:xfrm>
              <a:off x="-2430901" y="4948342"/>
              <a:ext cx="2196971" cy="283968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Children will be introduced to competition – Intra / Inter Sportsday /  School Games / Festival Fridays.</a:t>
              </a: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41EA6913-B998-4002-9A4C-BCE19012B169}"/>
              </a:ext>
            </a:extLst>
          </p:cNvPr>
          <p:cNvGrpSpPr/>
          <p:nvPr/>
        </p:nvGrpSpPr>
        <p:grpSpPr>
          <a:xfrm>
            <a:off x="153794" y="2298167"/>
            <a:ext cx="1437430" cy="797325"/>
            <a:chOff x="856766" y="3820842"/>
            <a:chExt cx="2356758" cy="797325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0C4B09A8-30AD-437D-BE06-8C120A3B7690}"/>
                </a:ext>
              </a:extLst>
            </p:cNvPr>
            <p:cNvSpPr txBox="1"/>
            <p:nvPr/>
          </p:nvSpPr>
          <p:spPr>
            <a:xfrm>
              <a:off x="856766" y="3820842"/>
              <a:ext cx="2202816" cy="2616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100" b="1" noProof="1"/>
                <a:t>Community Clubs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B3577A44-C76D-4084-8024-42ADB87D7E83}"/>
                </a:ext>
              </a:extLst>
            </p:cNvPr>
            <p:cNvSpPr txBox="1"/>
            <p:nvPr/>
          </p:nvSpPr>
          <p:spPr>
            <a:xfrm>
              <a:off x="871125" y="4033392"/>
              <a:ext cx="2342399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Children will be encouraged to join local clubs with taster experiences – Exit Routes / Sign-posting.</a:t>
              </a:r>
            </a:p>
          </p:txBody>
        </p:sp>
      </p:grpSp>
      <p:sp>
        <p:nvSpPr>
          <p:cNvPr id="153" name="Oval 152">
            <a:extLst>
              <a:ext uri="{FF2B5EF4-FFF2-40B4-BE49-F238E27FC236}">
                <a16:creationId xmlns:a16="http://schemas.microsoft.com/office/drawing/2014/main" id="{30FFFFFB-0F4A-4B9C-86BC-547C4CB5C474}"/>
              </a:ext>
            </a:extLst>
          </p:cNvPr>
          <p:cNvSpPr/>
          <p:nvPr/>
        </p:nvSpPr>
        <p:spPr>
          <a:xfrm>
            <a:off x="6450120" y="2783820"/>
            <a:ext cx="763571" cy="724138"/>
          </a:xfrm>
          <a:prstGeom prst="ellipse">
            <a:avLst/>
          </a:prstGeom>
          <a:solidFill>
            <a:srgbClr val="398A9E"/>
          </a:solidFill>
          <a:ln w="28575">
            <a:solidFill>
              <a:schemeClr val="bg1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Key Stage </a:t>
            </a:r>
            <a:r>
              <a:rPr lang="en-US" sz="1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38FC289F-1447-4DB1-9370-8242E1409731}"/>
              </a:ext>
            </a:extLst>
          </p:cNvPr>
          <p:cNvSpPr/>
          <p:nvPr/>
        </p:nvSpPr>
        <p:spPr>
          <a:xfrm>
            <a:off x="2446529" y="1489814"/>
            <a:ext cx="763571" cy="724138"/>
          </a:xfrm>
          <a:prstGeom prst="ellipse">
            <a:avLst/>
          </a:prstGeom>
          <a:solidFill>
            <a:srgbClr val="398A9E"/>
          </a:solidFill>
          <a:ln w="28575">
            <a:solidFill>
              <a:schemeClr val="bg1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Key Stage </a:t>
            </a:r>
            <a:r>
              <a:rPr lang="en-US" sz="1400" b="1" dirty="0">
                <a:solidFill>
                  <a:schemeClr val="tx1"/>
                </a:solidFill>
              </a:rPr>
              <a:t>1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D7EC9FC4-82D1-4C3C-9B51-410AF8921AD1}"/>
              </a:ext>
            </a:extLst>
          </p:cNvPr>
          <p:cNvGrpSpPr/>
          <p:nvPr/>
        </p:nvGrpSpPr>
        <p:grpSpPr>
          <a:xfrm>
            <a:off x="172610" y="3145889"/>
            <a:ext cx="2192859" cy="1115287"/>
            <a:chOff x="-298581" y="2609343"/>
            <a:chExt cx="2425340" cy="1024853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FB6FF8C4-7DCB-4405-BF44-A2511B41BB37}"/>
                </a:ext>
              </a:extLst>
            </p:cNvPr>
            <p:cNvSpPr txBox="1"/>
            <p:nvPr/>
          </p:nvSpPr>
          <p:spPr>
            <a:xfrm>
              <a:off x="-76057" y="2609343"/>
              <a:ext cx="2202816" cy="2616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100" b="1" noProof="1"/>
                <a:t>Sports Specific Skills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21092F62-3FCA-4175-A188-CAD56AEA353E}"/>
                </a:ext>
              </a:extLst>
            </p:cNvPr>
            <p:cNvSpPr txBox="1"/>
            <p:nvPr/>
          </p:nvSpPr>
          <p:spPr>
            <a:xfrm>
              <a:off x="-298581" y="2926310"/>
              <a:ext cx="1117416" cy="70788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800" b="1" noProof="1"/>
                <a:t>Children will learn specific sports skills within lessons applying them in different scenarios and related sports.</a:t>
              </a: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775C441E-D611-433B-A136-5E05C606811D}"/>
              </a:ext>
            </a:extLst>
          </p:cNvPr>
          <p:cNvGrpSpPr/>
          <p:nvPr/>
        </p:nvGrpSpPr>
        <p:grpSpPr>
          <a:xfrm>
            <a:off x="4954613" y="5720901"/>
            <a:ext cx="1269836" cy="1091524"/>
            <a:chOff x="1736582" y="4761633"/>
            <a:chExt cx="1284723" cy="1059573"/>
          </a:xfrm>
        </p:grpSpPr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A76280BB-DB38-4794-BDEF-508CB1FFFBD7}"/>
                </a:ext>
              </a:extLst>
            </p:cNvPr>
            <p:cNvSpPr txBox="1"/>
            <p:nvPr/>
          </p:nvSpPr>
          <p:spPr>
            <a:xfrm>
              <a:off x="1748607" y="4761633"/>
              <a:ext cx="1204913" cy="430887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100" b="1" noProof="1"/>
                <a:t>UKS2 Strategies, Tactics, Rules, Roles</a:t>
              </a: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4D5CF745-0BB1-47AE-B511-A9D64C3016E1}"/>
                </a:ext>
              </a:extLst>
            </p:cNvPr>
            <p:cNvSpPr txBox="1"/>
            <p:nvPr/>
          </p:nvSpPr>
          <p:spPr>
            <a:xfrm>
              <a:off x="1736582" y="5134041"/>
              <a:ext cx="1284723" cy="68716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Children will develop a greater understanding of strategies, tactics and rules for sports as well as becoming analytical of performances. </a:t>
              </a:r>
            </a:p>
          </p:txBody>
        </p:sp>
      </p:grpSp>
      <p:pic>
        <p:nvPicPr>
          <p:cNvPr id="165" name="Graphic 164" descr="Head with gears">
            <a:extLst>
              <a:ext uri="{FF2B5EF4-FFF2-40B4-BE49-F238E27FC236}">
                <a16:creationId xmlns:a16="http://schemas.microsoft.com/office/drawing/2014/main" id="{D6141243-A4FB-4A48-85DF-32160F0BE3F5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459166" y="5762154"/>
            <a:ext cx="400110" cy="400110"/>
          </a:xfrm>
          <a:prstGeom prst="rect">
            <a:avLst/>
          </a:prstGeom>
        </p:spPr>
      </p:pic>
      <p:pic>
        <p:nvPicPr>
          <p:cNvPr id="56" name="Graphic 55" descr="Cricket">
            <a:extLst>
              <a:ext uri="{FF2B5EF4-FFF2-40B4-BE49-F238E27FC236}">
                <a16:creationId xmlns:a16="http://schemas.microsoft.com/office/drawing/2014/main" id="{B8B1FF75-4E94-4E2F-BC44-5E6318030B5C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689194" y="3178892"/>
            <a:ext cx="338555" cy="338555"/>
          </a:xfrm>
          <a:prstGeom prst="rect">
            <a:avLst/>
          </a:prstGeom>
        </p:spPr>
      </p:pic>
      <p:grpSp>
        <p:nvGrpSpPr>
          <p:cNvPr id="168" name="Group 167">
            <a:extLst>
              <a:ext uri="{FF2B5EF4-FFF2-40B4-BE49-F238E27FC236}">
                <a16:creationId xmlns:a16="http://schemas.microsoft.com/office/drawing/2014/main" id="{FDFA46C0-A7FC-4B1B-827D-6425EAB58D73}"/>
              </a:ext>
            </a:extLst>
          </p:cNvPr>
          <p:cNvGrpSpPr/>
          <p:nvPr/>
        </p:nvGrpSpPr>
        <p:grpSpPr>
          <a:xfrm>
            <a:off x="119781" y="4265072"/>
            <a:ext cx="1196210" cy="1467490"/>
            <a:chOff x="-2979447" y="4854736"/>
            <a:chExt cx="977198" cy="1467490"/>
          </a:xfrm>
        </p:grpSpPr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C9DB8066-412D-4FD7-86E0-1B538ECA9404}"/>
                </a:ext>
              </a:extLst>
            </p:cNvPr>
            <p:cNvSpPr txBox="1"/>
            <p:nvPr/>
          </p:nvSpPr>
          <p:spPr>
            <a:xfrm>
              <a:off x="-2974243" y="4854736"/>
              <a:ext cx="684614" cy="430887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100" b="1" noProof="1"/>
                <a:t>KS2 Leadership</a:t>
              </a: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31FC38A0-7EA1-4744-8914-1ACEB3268CC0}"/>
                </a:ext>
              </a:extLst>
            </p:cNvPr>
            <p:cNvSpPr txBox="1"/>
            <p:nvPr/>
          </p:nvSpPr>
          <p:spPr>
            <a:xfrm>
              <a:off x="-2979447" y="5245008"/>
              <a:ext cx="977198" cy="1077218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Children will have  increased Sports Leadership opportunities to complete their leadership logs EG umpiring, skill demonstrations, playground leaders, leading warm up and cool downs. </a:t>
              </a:r>
            </a:p>
          </p:txBody>
        </p:sp>
      </p:grpSp>
      <p:pic>
        <p:nvPicPr>
          <p:cNvPr id="171" name="Graphic 170" descr="Swimming">
            <a:extLst>
              <a:ext uri="{FF2B5EF4-FFF2-40B4-BE49-F238E27FC236}">
                <a16:creationId xmlns:a16="http://schemas.microsoft.com/office/drawing/2014/main" id="{8C5BEBF8-B75A-4DFC-9EF9-73188CA3BAE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330901" y="2233253"/>
            <a:ext cx="391438" cy="391438"/>
          </a:xfrm>
          <a:prstGeom prst="rect">
            <a:avLst/>
          </a:prstGeom>
        </p:spPr>
      </p:pic>
      <p:grpSp>
        <p:nvGrpSpPr>
          <p:cNvPr id="172" name="Group 171">
            <a:extLst>
              <a:ext uri="{FF2B5EF4-FFF2-40B4-BE49-F238E27FC236}">
                <a16:creationId xmlns:a16="http://schemas.microsoft.com/office/drawing/2014/main" id="{E2F25AAE-2CAE-4D12-BE0E-6A751140DEE0}"/>
              </a:ext>
            </a:extLst>
          </p:cNvPr>
          <p:cNvGrpSpPr/>
          <p:nvPr/>
        </p:nvGrpSpPr>
        <p:grpSpPr>
          <a:xfrm>
            <a:off x="1719234" y="2308308"/>
            <a:ext cx="2163677" cy="674917"/>
            <a:chOff x="-57619" y="4774594"/>
            <a:chExt cx="2202816" cy="674917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11FDC09C-447F-4263-94F2-E39C7542BA69}"/>
                </a:ext>
              </a:extLst>
            </p:cNvPr>
            <p:cNvSpPr txBox="1"/>
            <p:nvPr/>
          </p:nvSpPr>
          <p:spPr>
            <a:xfrm>
              <a:off x="-57619" y="4774594"/>
              <a:ext cx="2202816" cy="2616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100" b="1" noProof="1"/>
                <a:t>Swimming</a:t>
              </a:r>
              <a:endParaRPr lang="en-US" sz="1200" b="1" noProof="1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E3259563-9475-4324-B4A3-F402E7B9140F}"/>
                </a:ext>
              </a:extLst>
            </p:cNvPr>
            <p:cNvSpPr txBox="1"/>
            <p:nvPr/>
          </p:nvSpPr>
          <p:spPr>
            <a:xfrm>
              <a:off x="-55738" y="4987846"/>
              <a:ext cx="1863783" cy="46166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All children will swim in Year 4. Top-up swimming will be completed in year 6 for targeted children. </a:t>
              </a: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718D847B-8EC1-4279-A062-07101B37A3C2}"/>
              </a:ext>
            </a:extLst>
          </p:cNvPr>
          <p:cNvGrpSpPr/>
          <p:nvPr/>
        </p:nvGrpSpPr>
        <p:grpSpPr>
          <a:xfrm>
            <a:off x="8156820" y="5982818"/>
            <a:ext cx="2452218" cy="817009"/>
            <a:chOff x="1783630" y="4823672"/>
            <a:chExt cx="2139583" cy="817009"/>
          </a:xfrm>
        </p:grpSpPr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9D986DF3-A542-43A7-A66D-3A49B8FD976E}"/>
                </a:ext>
              </a:extLst>
            </p:cNvPr>
            <p:cNvSpPr txBox="1"/>
            <p:nvPr/>
          </p:nvSpPr>
          <p:spPr>
            <a:xfrm>
              <a:off x="1783630" y="4823672"/>
              <a:ext cx="2139583" cy="2616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100" b="1" noProof="1"/>
                <a:t>End of KS2</a:t>
              </a: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AA47D6DB-4724-4647-9B4F-A153A5412525}"/>
                </a:ext>
              </a:extLst>
            </p:cNvPr>
            <p:cNvSpPr txBox="1"/>
            <p:nvPr/>
          </p:nvSpPr>
          <p:spPr>
            <a:xfrm>
              <a:off x="1783630" y="5055906"/>
              <a:ext cx="780204" cy="5847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Children will leave with a love of PE, physical activity &amp; sport. </a:t>
              </a:r>
            </a:p>
          </p:txBody>
        </p: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51185C6B-F098-41F9-8A8D-931E0333F2DA}"/>
              </a:ext>
            </a:extLst>
          </p:cNvPr>
          <p:cNvGrpSpPr/>
          <p:nvPr/>
        </p:nvGrpSpPr>
        <p:grpSpPr>
          <a:xfrm>
            <a:off x="7148760" y="1023"/>
            <a:ext cx="2343152" cy="793059"/>
            <a:chOff x="430666" y="4131201"/>
            <a:chExt cx="2208943" cy="793059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18083ABF-3376-4857-A0FD-084EE4A71547}"/>
                </a:ext>
              </a:extLst>
            </p:cNvPr>
            <p:cNvSpPr txBox="1"/>
            <p:nvPr/>
          </p:nvSpPr>
          <p:spPr>
            <a:xfrm>
              <a:off x="436793" y="4131201"/>
              <a:ext cx="2202816" cy="2616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100" b="1" noProof="1"/>
                <a:t>Interventions to support </a:t>
              </a: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2D5DE0D9-CE5F-4552-B439-6A5FDD47AD94}"/>
                </a:ext>
              </a:extLst>
            </p:cNvPr>
            <p:cNvSpPr txBox="1"/>
            <p:nvPr/>
          </p:nvSpPr>
          <p:spPr>
            <a:xfrm>
              <a:off x="430666" y="4324096"/>
              <a:ext cx="1874178" cy="600164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Children identified for additional support with gross &amp; fine motor skills through fitness profiling and given additional session with MS at lunch club to improve core skills</a:t>
              </a:r>
              <a:r>
                <a:rPr lang="en-US" sz="900" b="1" noProof="1"/>
                <a:t>.</a:t>
              </a:r>
            </a:p>
          </p:txBody>
        </p:sp>
      </p:grpSp>
      <p:pic>
        <p:nvPicPr>
          <p:cNvPr id="1026" name="Picture 2" descr="St Hugh's Catholic Primary School - School Games Values">
            <a:extLst>
              <a:ext uri="{FF2B5EF4-FFF2-40B4-BE49-F238E27FC236}">
                <a16:creationId xmlns:a16="http://schemas.microsoft.com/office/drawing/2014/main" id="{428149DD-1762-45D8-846F-BFF999224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5182" y="131386"/>
            <a:ext cx="1097338" cy="23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Graphic 181" descr="Head with gears">
            <a:extLst>
              <a:ext uri="{FF2B5EF4-FFF2-40B4-BE49-F238E27FC236}">
                <a16:creationId xmlns:a16="http://schemas.microsoft.com/office/drawing/2014/main" id="{4098CD32-E481-4B8E-AE22-458D6BCD672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75055" y="4290453"/>
            <a:ext cx="400110" cy="400110"/>
          </a:xfrm>
          <a:prstGeom prst="rect">
            <a:avLst/>
          </a:prstGeom>
        </p:spPr>
      </p:pic>
      <p:grpSp>
        <p:nvGrpSpPr>
          <p:cNvPr id="185" name="Group 184">
            <a:extLst>
              <a:ext uri="{FF2B5EF4-FFF2-40B4-BE49-F238E27FC236}">
                <a16:creationId xmlns:a16="http://schemas.microsoft.com/office/drawing/2014/main" id="{4ACD219E-53DA-49DF-97E6-62B7C04A70AC}"/>
              </a:ext>
            </a:extLst>
          </p:cNvPr>
          <p:cNvGrpSpPr/>
          <p:nvPr/>
        </p:nvGrpSpPr>
        <p:grpSpPr>
          <a:xfrm>
            <a:off x="7364172" y="2938317"/>
            <a:ext cx="2187444" cy="695184"/>
            <a:chOff x="6937832" y="5113259"/>
            <a:chExt cx="2202816" cy="695184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C80E5136-050A-494E-A0F2-5ADBF42CEB59}"/>
                </a:ext>
              </a:extLst>
            </p:cNvPr>
            <p:cNvSpPr txBox="1"/>
            <p:nvPr/>
          </p:nvSpPr>
          <p:spPr>
            <a:xfrm>
              <a:off x="6937832" y="5113259"/>
              <a:ext cx="2202816" cy="276999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200" b="1" noProof="1"/>
                <a:t>KS2 Competition Increases</a:t>
              </a: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3C013A6F-6A9C-4228-9B99-7999C4DAE03F}"/>
                </a:ext>
              </a:extLst>
            </p:cNvPr>
            <p:cNvSpPr txBox="1"/>
            <p:nvPr/>
          </p:nvSpPr>
          <p:spPr>
            <a:xfrm>
              <a:off x="6937833" y="5346778"/>
              <a:ext cx="1698708" cy="46166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Children will have opportunity for more competitive sports competitions with opportunity to progress.</a:t>
              </a:r>
            </a:p>
          </p:txBody>
        </p:sp>
      </p:grpSp>
      <p:pic>
        <p:nvPicPr>
          <p:cNvPr id="188" name="Picture 2" descr="St Hugh's Catholic Primary School - School Games Values">
            <a:extLst>
              <a:ext uri="{FF2B5EF4-FFF2-40B4-BE49-F238E27FC236}">
                <a16:creationId xmlns:a16="http://schemas.microsoft.com/office/drawing/2014/main" id="{45D62363-62F6-43A9-8D8B-4B6EA578AE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1170" y="2763301"/>
            <a:ext cx="1097338" cy="23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Graphic 1031" descr="Flag">
            <a:extLst>
              <a:ext uri="{FF2B5EF4-FFF2-40B4-BE49-F238E27FC236}">
                <a16:creationId xmlns:a16="http://schemas.microsoft.com/office/drawing/2014/main" id="{4304BCDB-C95A-4676-BB9A-7452BA76A3D2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8481230" y="4588916"/>
            <a:ext cx="661312" cy="66131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ADF8EF0-DDBA-49EB-9ED8-634309365496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91" y="6283411"/>
            <a:ext cx="1454472" cy="50974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85030F4-2BCE-47CC-9D25-5C7330519515}"/>
              </a:ext>
            </a:extLst>
          </p:cNvPr>
          <p:cNvSpPr txBox="1"/>
          <p:nvPr/>
        </p:nvSpPr>
        <p:spPr>
          <a:xfrm>
            <a:off x="385016" y="1121621"/>
            <a:ext cx="689727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ABC</a:t>
            </a:r>
          </a:p>
          <a:p>
            <a:r>
              <a:rPr lang="en-GB" sz="800" b="1" dirty="0"/>
              <a:t>2. ABC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9DB3978-6ABA-4CD8-9396-B2059C8627C6}"/>
              </a:ext>
            </a:extLst>
          </p:cNvPr>
          <p:cNvSpPr txBox="1"/>
          <p:nvPr/>
        </p:nvSpPr>
        <p:spPr>
          <a:xfrm>
            <a:off x="875269" y="743053"/>
            <a:ext cx="1112173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Multi skills</a:t>
            </a:r>
          </a:p>
          <a:p>
            <a:r>
              <a:rPr lang="en-GB" sz="800" b="1" dirty="0"/>
              <a:t>2. Running &amp; jumping 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6B7425CE-1178-4A9A-97E7-4847FA9443FB}"/>
              </a:ext>
            </a:extLst>
          </p:cNvPr>
          <p:cNvSpPr txBox="1"/>
          <p:nvPr/>
        </p:nvSpPr>
        <p:spPr>
          <a:xfrm>
            <a:off x="1141641" y="1113021"/>
            <a:ext cx="1094867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800" b="1" dirty="0"/>
              <a:t>1.Sending &amp; receiving </a:t>
            </a:r>
          </a:p>
          <a:p>
            <a:r>
              <a:rPr lang="en-GB" sz="800" b="1" dirty="0"/>
              <a:t>2. Athletics 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E97B7A7-DE31-42E3-9273-FA68504F1EAD}"/>
              </a:ext>
            </a:extLst>
          </p:cNvPr>
          <p:cNvSpPr txBox="1"/>
          <p:nvPr/>
        </p:nvSpPr>
        <p:spPr>
          <a:xfrm>
            <a:off x="3360307" y="950776"/>
            <a:ext cx="1312094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Gymnastics/Multi skills </a:t>
            </a:r>
          </a:p>
          <a:p>
            <a:r>
              <a:rPr lang="en-GB" sz="800" b="1" dirty="0"/>
              <a:t>2. Gymnastics/Sending &amp; Receiving 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0B8133FA-5862-4D72-9E35-8FE1FE7EF1DA}"/>
              </a:ext>
            </a:extLst>
          </p:cNvPr>
          <p:cNvSpPr txBox="1"/>
          <p:nvPr/>
        </p:nvSpPr>
        <p:spPr>
          <a:xfrm>
            <a:off x="4074387" y="1326571"/>
            <a:ext cx="1353333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800" b="1" dirty="0"/>
              <a:t>1.Athletics/Team games </a:t>
            </a:r>
          </a:p>
          <a:p>
            <a:r>
              <a:rPr lang="en-GB" sz="800" b="1" dirty="0"/>
              <a:t>2. Team game/ Swimming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FAAEF00C-4A12-4D0D-A9FB-5480D6FDD40A}"/>
              </a:ext>
            </a:extLst>
          </p:cNvPr>
          <p:cNvSpPr txBox="1"/>
          <p:nvPr/>
        </p:nvSpPr>
        <p:spPr>
          <a:xfrm>
            <a:off x="4733363" y="941329"/>
            <a:ext cx="1830668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800" b="1"/>
              <a:t>1. 2</a:t>
            </a:r>
            <a:r>
              <a:rPr lang="en-GB" sz="800" b="1" dirty="0"/>
              <a:t>. Team Games/ Throwing &amp; catching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B4793A6F-CCF9-4F92-A35A-0E797F6DADF9}"/>
              </a:ext>
            </a:extLst>
          </p:cNvPr>
          <p:cNvSpPr txBox="1"/>
          <p:nvPr/>
        </p:nvSpPr>
        <p:spPr>
          <a:xfrm>
            <a:off x="6899470" y="1985705"/>
            <a:ext cx="1690494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Throwing &amp; catching/ Gymnastics</a:t>
            </a:r>
          </a:p>
          <a:p>
            <a:r>
              <a:rPr lang="en-GB" sz="800" b="1" dirty="0"/>
              <a:t>2. Running &amp; jumping / Team game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6A603C67-C1B2-4EEB-A83E-224E9F99A23C}"/>
              </a:ext>
            </a:extLst>
          </p:cNvPr>
          <p:cNvSpPr txBox="1"/>
          <p:nvPr/>
        </p:nvSpPr>
        <p:spPr>
          <a:xfrm>
            <a:off x="6889538" y="2377751"/>
            <a:ext cx="156835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800" b="1" dirty="0"/>
              <a:t>1.Striking &amp; fielding/ Team game</a:t>
            </a:r>
          </a:p>
          <a:p>
            <a:r>
              <a:rPr lang="en-GB" sz="800" b="1" dirty="0"/>
              <a:t>2. Swimming/ Athletics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C87EFBFB-E7A7-4345-B150-248967DB0ED7}"/>
              </a:ext>
            </a:extLst>
          </p:cNvPr>
          <p:cNvSpPr txBox="1"/>
          <p:nvPr/>
        </p:nvSpPr>
        <p:spPr>
          <a:xfrm>
            <a:off x="6549206" y="1600163"/>
            <a:ext cx="1733181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Dance/Gymnastics</a:t>
            </a:r>
          </a:p>
          <a:p>
            <a:r>
              <a:rPr lang="en-GB" sz="800" b="1" dirty="0"/>
              <a:t>2. Throwing &amp; catching/ Gymnastics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D4C053FF-3A28-420F-BA3F-90A2DDD71F61}"/>
              </a:ext>
            </a:extLst>
          </p:cNvPr>
          <p:cNvSpPr txBox="1"/>
          <p:nvPr/>
        </p:nvSpPr>
        <p:spPr>
          <a:xfrm>
            <a:off x="1335886" y="3649499"/>
            <a:ext cx="1228404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Invasion/Gymnastics</a:t>
            </a:r>
          </a:p>
          <a:p>
            <a:r>
              <a:rPr lang="en-GB" sz="800" b="1" dirty="0"/>
              <a:t>2. Gymnastics/Invasion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FD32B9A-7852-48C9-A65A-6F537D1D6B3E}"/>
              </a:ext>
            </a:extLst>
          </p:cNvPr>
          <p:cNvSpPr txBox="1"/>
          <p:nvPr/>
        </p:nvSpPr>
        <p:spPr>
          <a:xfrm>
            <a:off x="1295583" y="4078118"/>
            <a:ext cx="1136480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Net&amp;wall/Dance</a:t>
            </a:r>
          </a:p>
          <a:p>
            <a:r>
              <a:rPr lang="en-GB" sz="800" b="1" dirty="0"/>
              <a:t>2.  Invasion/</a:t>
            </a:r>
            <a:r>
              <a:rPr lang="en-GB" sz="800" b="1" dirty="0" err="1"/>
              <a:t>net&amp;wall</a:t>
            </a:r>
            <a:endParaRPr lang="en-GB" sz="800" b="1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7548BCE3-8B08-4599-BEFE-E294C7374B75}"/>
              </a:ext>
            </a:extLst>
          </p:cNvPr>
          <p:cNvSpPr txBox="1"/>
          <p:nvPr/>
        </p:nvSpPr>
        <p:spPr>
          <a:xfrm>
            <a:off x="1345608" y="4521286"/>
            <a:ext cx="1268798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800" b="1" dirty="0"/>
              <a:t>1. Athletics/Striking </a:t>
            </a:r>
          </a:p>
          <a:p>
            <a:r>
              <a:rPr lang="en-GB" sz="800" b="1" dirty="0"/>
              <a:t>2. Striking/swimming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4FEA0142-F55F-4473-9458-D387063CF4DB}"/>
              </a:ext>
            </a:extLst>
          </p:cNvPr>
          <p:cNvSpPr txBox="1"/>
          <p:nvPr/>
        </p:nvSpPr>
        <p:spPr>
          <a:xfrm>
            <a:off x="3663514" y="4851790"/>
            <a:ext cx="1180366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Dance/invasion</a:t>
            </a:r>
          </a:p>
          <a:p>
            <a:r>
              <a:rPr lang="en-GB" sz="800" b="1" dirty="0"/>
              <a:t>2. Invasion/Gymnastics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EDBD5E4-0A6A-49B8-A44C-F863D21C122F}"/>
              </a:ext>
            </a:extLst>
          </p:cNvPr>
          <p:cNvSpPr txBox="1"/>
          <p:nvPr/>
        </p:nvSpPr>
        <p:spPr>
          <a:xfrm>
            <a:off x="4310452" y="5305878"/>
            <a:ext cx="1312094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Striking/athletics</a:t>
            </a:r>
          </a:p>
          <a:p>
            <a:r>
              <a:rPr lang="en-GB" sz="800" b="1" dirty="0"/>
              <a:t>2. Striking/swimming 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FEC54523-E11A-437D-AFB9-0BE36ECD821A}"/>
              </a:ext>
            </a:extLst>
          </p:cNvPr>
          <p:cNvSpPr txBox="1"/>
          <p:nvPr/>
        </p:nvSpPr>
        <p:spPr>
          <a:xfrm>
            <a:off x="4890344" y="4838741"/>
            <a:ext cx="1268798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800" b="1" dirty="0"/>
              <a:t>1.Net&amp;wall/Gymnastics </a:t>
            </a:r>
          </a:p>
          <a:p>
            <a:r>
              <a:rPr lang="en-GB" sz="800" b="1" dirty="0"/>
              <a:t>2. Invasion/orienteering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2C2DCDD3-5FBA-4AD6-BA05-8D4BEA0C98FF}"/>
              </a:ext>
            </a:extLst>
          </p:cNvPr>
          <p:cNvSpPr txBox="1"/>
          <p:nvPr/>
        </p:nvSpPr>
        <p:spPr>
          <a:xfrm>
            <a:off x="6903138" y="4741203"/>
            <a:ext cx="1253682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Invasion/Dance</a:t>
            </a:r>
          </a:p>
          <a:p>
            <a:r>
              <a:rPr lang="en-GB" sz="800" b="1" dirty="0"/>
              <a:t>2. Invasion/Gymnastics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49ECB4DD-AA0F-459F-9466-9E5F65AF8BBC}"/>
              </a:ext>
            </a:extLst>
          </p:cNvPr>
          <p:cNvSpPr txBox="1"/>
          <p:nvPr/>
        </p:nvSpPr>
        <p:spPr>
          <a:xfrm>
            <a:off x="7055695" y="5145553"/>
            <a:ext cx="1312094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Net&amp;wall/Invasion</a:t>
            </a:r>
          </a:p>
          <a:p>
            <a:r>
              <a:rPr lang="en-GB" sz="800" b="1" dirty="0"/>
              <a:t>2. Invasion/Orienteering 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500BA812-D8AE-4E32-B9CE-DAA127346941}"/>
              </a:ext>
            </a:extLst>
          </p:cNvPr>
          <p:cNvSpPr txBox="1"/>
          <p:nvPr/>
        </p:nvSpPr>
        <p:spPr>
          <a:xfrm>
            <a:off x="7586784" y="5556467"/>
            <a:ext cx="1268798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800" b="1" dirty="0"/>
              <a:t>1.Sending &amp; receiving </a:t>
            </a:r>
          </a:p>
          <a:p>
            <a:r>
              <a:rPr lang="en-GB" sz="800" b="1" dirty="0"/>
              <a:t>2. Swimming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374C97AB-F691-4642-ABDE-A749A952B878}"/>
              </a:ext>
            </a:extLst>
          </p:cNvPr>
          <p:cNvSpPr txBox="1"/>
          <p:nvPr/>
        </p:nvSpPr>
        <p:spPr>
          <a:xfrm>
            <a:off x="4014601" y="2887334"/>
            <a:ext cx="1760078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Dance/Gymnastics</a:t>
            </a:r>
          </a:p>
          <a:p>
            <a:r>
              <a:rPr lang="en-GB" sz="800" b="1" dirty="0"/>
              <a:t>2. Throwing &amp; catching/ Gymnastics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FF749FF3-3EB1-44F8-8B0A-928A19D6993A}"/>
              </a:ext>
            </a:extLst>
          </p:cNvPr>
          <p:cNvSpPr txBox="1"/>
          <p:nvPr/>
        </p:nvSpPr>
        <p:spPr>
          <a:xfrm>
            <a:off x="3627109" y="3310945"/>
            <a:ext cx="1704203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1.</a:t>
            </a:r>
            <a:r>
              <a:rPr lang="en-GB" sz="800" b="1" dirty="0"/>
              <a:t>Throwing &amp; catching/ Gymnastics</a:t>
            </a:r>
          </a:p>
          <a:p>
            <a:r>
              <a:rPr lang="en-GB" sz="800" b="1" dirty="0"/>
              <a:t>2. Running &amp; jumping / Team game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D1997288-C0C9-4876-9247-BA3C1D269536}"/>
              </a:ext>
            </a:extLst>
          </p:cNvPr>
          <p:cNvSpPr txBox="1"/>
          <p:nvPr/>
        </p:nvSpPr>
        <p:spPr>
          <a:xfrm>
            <a:off x="3906351" y="3735032"/>
            <a:ext cx="1603808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800" b="1" dirty="0"/>
              <a:t>1.Striking &amp; fielding/ Team game</a:t>
            </a:r>
          </a:p>
          <a:p>
            <a:r>
              <a:rPr lang="en-GB" sz="800" b="1" dirty="0"/>
              <a:t>2. Swimming/ Athletics</a:t>
            </a:r>
          </a:p>
        </p:txBody>
      </p:sp>
      <p:pic>
        <p:nvPicPr>
          <p:cNvPr id="205" name="Graphic 204" descr="Head with gears">
            <a:extLst>
              <a:ext uri="{FF2B5EF4-FFF2-40B4-BE49-F238E27FC236}">
                <a16:creationId xmlns:a16="http://schemas.microsoft.com/office/drawing/2014/main" id="{046987B0-7FFA-4D34-829B-38CBACADE4F9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733471" y="889220"/>
            <a:ext cx="400110" cy="400110"/>
          </a:xfrm>
          <a:prstGeom prst="rect">
            <a:avLst/>
          </a:prstGeom>
        </p:spPr>
      </p:pic>
      <p:grpSp>
        <p:nvGrpSpPr>
          <p:cNvPr id="206" name="Group 205">
            <a:extLst>
              <a:ext uri="{FF2B5EF4-FFF2-40B4-BE49-F238E27FC236}">
                <a16:creationId xmlns:a16="http://schemas.microsoft.com/office/drawing/2014/main" id="{AF43A2E5-993B-4EA5-A065-35402475E575}"/>
              </a:ext>
            </a:extLst>
          </p:cNvPr>
          <p:cNvGrpSpPr/>
          <p:nvPr/>
        </p:nvGrpSpPr>
        <p:grpSpPr>
          <a:xfrm>
            <a:off x="7164068" y="722279"/>
            <a:ext cx="1972740" cy="796571"/>
            <a:chOff x="-2979447" y="5072325"/>
            <a:chExt cx="971165" cy="649467"/>
          </a:xfrm>
        </p:grpSpPr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2CAB4F56-B0C4-460D-A4F2-540B3AE1E3D6}"/>
                </a:ext>
              </a:extLst>
            </p:cNvPr>
            <p:cNvSpPr txBox="1"/>
            <p:nvPr/>
          </p:nvSpPr>
          <p:spPr>
            <a:xfrm>
              <a:off x="-2974243" y="5072325"/>
              <a:ext cx="684614" cy="213298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100" b="1" noProof="1"/>
                <a:t>KS1 Leadership</a:t>
              </a:r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3DEB913A-B6BA-4E62-BABF-1D9A8606D15E}"/>
                </a:ext>
              </a:extLst>
            </p:cNvPr>
            <p:cNvSpPr txBox="1"/>
            <p:nvPr/>
          </p:nvSpPr>
          <p:spPr>
            <a:xfrm>
              <a:off x="-2979447" y="5245008"/>
              <a:ext cx="971165" cy="476784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800" b="1" noProof="1"/>
                <a:t>Children will have opportunity to show leadership in sports EG organizing equipment, keeping points, encouraging team mates and giving instructions. </a:t>
              </a:r>
            </a:p>
          </p:txBody>
        </p:sp>
      </p:grpSp>
      <p:pic>
        <p:nvPicPr>
          <p:cNvPr id="6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FBF211CE-2FBE-48D2-8867-2A40A92C5DC8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262784" y="5917825"/>
            <a:ext cx="1696341" cy="85485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10CBF79-3144-F9B5-F9C7-EAF45D3B5896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2019328" y="5818244"/>
            <a:ext cx="1004244" cy="100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22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9993882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F8E164D8249240A4ED7AFAF858B3F4" ma:contentTypeVersion="19" ma:contentTypeDescription="Create a new document." ma:contentTypeScope="" ma:versionID="badaf5aa5ccf6fa1e1ca54ba414ac5a8">
  <xsd:schema xmlns:xsd="http://www.w3.org/2001/XMLSchema" xmlns:xs="http://www.w3.org/2001/XMLSchema" xmlns:p="http://schemas.microsoft.com/office/2006/metadata/properties" xmlns:ns2="ecd396df-d7d3-4fea-8dee-285b7c0200a5" xmlns:ns3="16e5c751-5ffe-45f0-9562-5bfe5605ff97" targetNamespace="http://schemas.microsoft.com/office/2006/metadata/properties" ma:root="true" ma:fieldsID="613f8e46d3f82e44f2b6be5f36fb2517" ns2:_="" ns3:_="">
    <xsd:import namespace="ecd396df-d7d3-4fea-8dee-285b7c0200a5"/>
    <xsd:import namespace="16e5c751-5ffe-45f0-9562-5bfe5605ff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d396df-d7d3-4fea-8dee-285b7c020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5071bbe8-a61e-4ffc-b1db-adf48a8f5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e5c751-5ffe-45f0-9562-5bfe5605ff97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0cc4ba9a-5145-4a53-a857-5bc6423e6926}" ma:internalName="TaxCatchAll" ma:showField="CatchAllData" ma:web="16e5c751-5ffe-45f0-9562-5bfe5605ff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d396df-d7d3-4fea-8dee-285b7c0200a5">
      <Terms xmlns="http://schemas.microsoft.com/office/infopath/2007/PartnerControls"/>
    </lcf76f155ced4ddcb4097134ff3c332f>
    <TaxCatchAll xmlns="16e5c751-5ffe-45f0-9562-5bfe5605ff97" xsi:nil="true"/>
  </documentManagement>
</p:properties>
</file>

<file path=customXml/itemProps1.xml><?xml version="1.0" encoding="utf-8"?>
<ds:datastoreItem xmlns:ds="http://schemas.openxmlformats.org/officeDocument/2006/customXml" ds:itemID="{43F4D8C0-5B0E-4D53-8231-A46525DB1AD0}"/>
</file>

<file path=customXml/itemProps2.xml><?xml version="1.0" encoding="utf-8"?>
<ds:datastoreItem xmlns:ds="http://schemas.openxmlformats.org/officeDocument/2006/customXml" ds:itemID="{765A4520-B515-414B-B489-9E1E24FAA4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93ED25-B402-49C1-9C30-029A51215179}">
  <ds:schemaRefs>
    <ds:schemaRef ds:uri="http://schemas.microsoft.com/office/2006/metadata/properties"/>
    <ds:schemaRef ds:uri="http://schemas.microsoft.com/office/infopath/2007/PartnerControls"/>
    <ds:schemaRef ds:uri="d5f892ae-c54f-4b8d-a265-4513309590b4"/>
    <ds:schemaRef ds:uri="28eb3a4a-6f34-4bef-b9d9-2e1bffdeb09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11216</TotalTime>
  <Words>580</Words>
  <Application>Microsoft Office PowerPoint</Application>
  <PresentationFormat>On-screen Show (4:3)</PresentationFormat>
  <Paragraphs>81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Segoe UI Black</vt:lpstr>
      <vt:lpstr>Template PresentationGo</vt:lpstr>
      <vt:lpstr>Template PresentationGo Dark</vt:lpstr>
      <vt:lpstr>Custom Design</vt:lpstr>
      <vt:lpstr>     Progression in PESSPA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Map Timeline</dc:title>
  <dc:creator>PresentationGO.com</dc:creator>
  <dc:description>© Copyright PresentationGO.com</dc:description>
  <cp:lastModifiedBy>M. Strange</cp:lastModifiedBy>
  <cp:revision>40</cp:revision>
  <dcterms:created xsi:type="dcterms:W3CDTF">2014-11-26T05:14:11Z</dcterms:created>
  <dcterms:modified xsi:type="dcterms:W3CDTF">2025-07-02T09:32:14Z</dcterms:modified>
  <cp:category>Charts &amp; Diagrams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0x0101009CF8E164D8249240A4ED7AFAF858B3F4</vt:lpwstr>
  </property>
</Properties>
</file>